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9"/>
  </p:notesMasterIdLst>
  <p:sldIdLst>
    <p:sldId id="302" r:id="rId2"/>
    <p:sldId id="296" r:id="rId3"/>
    <p:sldId id="297" r:id="rId4"/>
    <p:sldId id="298" r:id="rId5"/>
    <p:sldId id="299" r:id="rId6"/>
    <p:sldId id="300" r:id="rId7"/>
    <p:sldId id="301" r:id="rId8"/>
    <p:sldId id="278" r:id="rId9"/>
    <p:sldId id="271" r:id="rId10"/>
    <p:sldId id="272" r:id="rId11"/>
    <p:sldId id="270" r:id="rId12"/>
    <p:sldId id="292" r:id="rId13"/>
    <p:sldId id="282" r:id="rId14"/>
    <p:sldId id="281" r:id="rId15"/>
    <p:sldId id="283" r:id="rId16"/>
    <p:sldId id="263" r:id="rId17"/>
    <p:sldId id="294" r:id="rId18"/>
  </p:sldIdLst>
  <p:sldSz cx="3600450" cy="7199313"/>
  <p:notesSz cx="6799263" cy="9929813"/>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B9E4"/>
    <a:srgbClr val="94BAE4"/>
    <a:srgbClr val="BDD7EE"/>
    <a:srgbClr val="F4B183"/>
    <a:srgbClr val="A9D18E"/>
    <a:srgbClr val="A7C4E6"/>
    <a:srgbClr val="4F96D5"/>
    <a:srgbClr val="8FB4FF"/>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775DCB02-9BB8-47FD-8907-85C794F793BA}" styleName="主题样式 1 - 强调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D113A9D2-9D6B-4929-AA2D-F23B5EE8CBE7}" styleName="主题样式 2 - 强调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主题样式 2 - 强调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浅色样式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660B408-B3CF-4A94-85FC-2B1E0A45F4A2}" styleName="深色样式 2 - 强调 1/强调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浅色样式 1 - 强调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FECB4D8-DB02-4DC6-A0A2-4F2EBAE1DC90}" styleName="中度样式 1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0A1B5D5-9B99-4C35-A422-299274C87663}" styleName="中度样式 1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793D81CF-94F2-401A-BA57-92F5A7B2D0C5}" styleName="中度样式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91EBBBCC-DAD2-459C-BE2E-F6DE35CF9A28}" styleName="深色样式 2 - 强调 3/强调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E8B1032C-EA38-4F05-BA0D-38AFFFC7BED3}" styleName="浅色样式 3 - 强调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84" autoAdjust="0"/>
    <p:restoredTop sz="95507" autoAdjust="0"/>
  </p:normalViewPr>
  <p:slideViewPr>
    <p:cSldViewPr>
      <p:cViewPr varScale="1">
        <p:scale>
          <a:sx n="91" d="100"/>
          <a:sy n="91" d="100"/>
        </p:scale>
        <p:origin x="-3276" y="-78"/>
      </p:cViewPr>
      <p:guideLst>
        <p:guide orient="horz" pos="2268"/>
        <p:guide pos="1134"/>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400" cy="498475"/>
          </a:xfrm>
          <a:prstGeom prst="rect">
            <a:avLst/>
          </a:prstGeom>
        </p:spPr>
        <p:txBody>
          <a:bodyPr vert="horz" lIns="91458" tIns="45729" rIns="91458" bIns="45729"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51275" y="0"/>
            <a:ext cx="2946400" cy="498475"/>
          </a:xfrm>
          <a:prstGeom prst="rect">
            <a:avLst/>
          </a:prstGeom>
        </p:spPr>
        <p:txBody>
          <a:bodyPr vert="horz" lIns="91458" tIns="45729" rIns="91458" bIns="45729" rtlCol="0"/>
          <a:lstStyle>
            <a:lvl1pPr algn="r" fontAlgn="auto">
              <a:spcBef>
                <a:spcPts val="0"/>
              </a:spcBef>
              <a:spcAft>
                <a:spcPts val="0"/>
              </a:spcAft>
              <a:defRPr sz="1200">
                <a:latin typeface="+mn-lt"/>
                <a:ea typeface="+mn-ea"/>
              </a:defRPr>
            </a:lvl1pPr>
          </a:lstStyle>
          <a:p>
            <a:pPr>
              <a:defRPr/>
            </a:pPr>
            <a:fld id="{19B944C6-959C-4543-A4BB-DED6FEC5EA02}" type="datetimeFigureOut">
              <a:rPr lang="zh-CN" altLang="en-US"/>
              <a:pPr>
                <a:defRPr/>
              </a:pPr>
              <a:t>2016-08-29</a:t>
            </a:fld>
            <a:endParaRPr lang="zh-CN" altLang="en-US"/>
          </a:p>
        </p:txBody>
      </p:sp>
      <p:sp>
        <p:nvSpPr>
          <p:cNvPr id="4" name="幻灯片图像占位符 3"/>
          <p:cNvSpPr>
            <a:spLocks noGrp="1" noRot="1" noChangeAspect="1"/>
          </p:cNvSpPr>
          <p:nvPr>
            <p:ph type="sldImg" idx="2"/>
          </p:nvPr>
        </p:nvSpPr>
        <p:spPr>
          <a:xfrm>
            <a:off x="2562225" y="1241425"/>
            <a:ext cx="1674813" cy="3351213"/>
          </a:xfrm>
          <a:prstGeom prst="rect">
            <a:avLst/>
          </a:prstGeom>
          <a:noFill/>
          <a:ln w="12700">
            <a:solidFill>
              <a:prstClr val="black"/>
            </a:solidFill>
          </a:ln>
        </p:spPr>
        <p:txBody>
          <a:bodyPr vert="horz" lIns="91458" tIns="45729" rIns="91458" bIns="45729" rtlCol="0" anchor="ctr"/>
          <a:lstStyle/>
          <a:p>
            <a:pPr lvl="0"/>
            <a:endParaRPr lang="zh-CN" altLang="en-US" noProof="0"/>
          </a:p>
        </p:txBody>
      </p:sp>
      <p:sp>
        <p:nvSpPr>
          <p:cNvPr id="5" name="备注占位符 4"/>
          <p:cNvSpPr>
            <a:spLocks noGrp="1"/>
          </p:cNvSpPr>
          <p:nvPr>
            <p:ph type="body" sz="quarter" idx="3"/>
          </p:nvPr>
        </p:nvSpPr>
        <p:spPr>
          <a:xfrm>
            <a:off x="679450" y="4778375"/>
            <a:ext cx="5440363" cy="3910013"/>
          </a:xfrm>
          <a:prstGeom prst="rect">
            <a:avLst/>
          </a:prstGeom>
        </p:spPr>
        <p:txBody>
          <a:bodyPr vert="horz" lIns="91458" tIns="45729" rIns="91458" bIns="45729"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9431338"/>
            <a:ext cx="2946400" cy="498475"/>
          </a:xfrm>
          <a:prstGeom prst="rect">
            <a:avLst/>
          </a:prstGeom>
        </p:spPr>
        <p:txBody>
          <a:bodyPr vert="horz" lIns="91458" tIns="45729" rIns="91458" bIns="45729"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51275" y="9431338"/>
            <a:ext cx="2946400" cy="498475"/>
          </a:xfrm>
          <a:prstGeom prst="rect">
            <a:avLst/>
          </a:prstGeom>
        </p:spPr>
        <p:txBody>
          <a:bodyPr vert="horz" lIns="91458" tIns="45729" rIns="91458" bIns="45729" rtlCol="0" anchor="b"/>
          <a:lstStyle>
            <a:lvl1pPr algn="r" fontAlgn="auto">
              <a:spcBef>
                <a:spcPts val="0"/>
              </a:spcBef>
              <a:spcAft>
                <a:spcPts val="0"/>
              </a:spcAft>
              <a:defRPr sz="1200">
                <a:latin typeface="+mn-lt"/>
                <a:ea typeface="+mn-ea"/>
              </a:defRPr>
            </a:lvl1pPr>
          </a:lstStyle>
          <a:p>
            <a:pPr>
              <a:defRPr/>
            </a:pPr>
            <a:fld id="{E4DEAF6D-C43C-45AB-9441-142D9CAF4EFC}"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TextEdit="1"/>
          </p:cNvSpPr>
          <p:nvPr>
            <p:ph type="sldImg"/>
          </p:nvPr>
        </p:nvSpPr>
        <p:spPr bwMode="auto">
          <a:noFill/>
          <a:ln>
            <a:solidFill>
              <a:srgbClr val="000000"/>
            </a:solidFill>
            <a:miter lim="800000"/>
            <a:headEnd/>
            <a:tailEnd/>
          </a:ln>
        </p:spPr>
      </p:sp>
      <p:sp>
        <p:nvSpPr>
          <p:cNvPr id="15362"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15363" name="灯片编号占位符 3"/>
          <p:cNvSpPr txBox="1">
            <a:spLocks noGrp="1"/>
          </p:cNvSpPr>
          <p:nvPr/>
        </p:nvSpPr>
        <p:spPr bwMode="auto">
          <a:xfrm>
            <a:off x="3851275" y="9431338"/>
            <a:ext cx="2946400" cy="498475"/>
          </a:xfrm>
          <a:prstGeom prst="rect">
            <a:avLst/>
          </a:prstGeom>
          <a:noFill/>
          <a:ln w="9525">
            <a:noFill/>
            <a:miter lim="800000"/>
            <a:headEnd/>
            <a:tailEnd/>
          </a:ln>
        </p:spPr>
        <p:txBody>
          <a:bodyPr lIns="91458" tIns="45729" rIns="91458" bIns="45729" anchor="b"/>
          <a:lstStyle/>
          <a:p>
            <a:pPr algn="r"/>
            <a:fld id="{A3633730-A734-4DDD-80CA-AE5DF47D2EF7}" type="slidenum">
              <a:rPr lang="zh-CN" altLang="en-US" sz="1200">
                <a:latin typeface="Calibri" pitchFamily="34" charset="0"/>
              </a:rPr>
              <a:pPr algn="r"/>
              <a:t>1</a:t>
            </a:fld>
            <a:endParaRPr lang="en-US" altLang="zh-CN" sz="120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TextEdit="1"/>
          </p:cNvSpPr>
          <p:nvPr>
            <p:ph type="sldImg"/>
          </p:nvPr>
        </p:nvSpPr>
        <p:spPr bwMode="auto">
          <a:noFill/>
          <a:ln>
            <a:solidFill>
              <a:srgbClr val="000000"/>
            </a:solidFill>
            <a:miter lim="800000"/>
            <a:headEnd/>
            <a:tailEnd/>
          </a:ln>
        </p:spPr>
      </p:sp>
      <p:sp>
        <p:nvSpPr>
          <p:cNvPr id="20482"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20483" name="灯片编号占位符 3"/>
          <p:cNvSpPr txBox="1">
            <a:spLocks noGrp="1"/>
          </p:cNvSpPr>
          <p:nvPr/>
        </p:nvSpPr>
        <p:spPr bwMode="auto">
          <a:xfrm>
            <a:off x="3851275" y="9431338"/>
            <a:ext cx="2946400" cy="498475"/>
          </a:xfrm>
          <a:prstGeom prst="rect">
            <a:avLst/>
          </a:prstGeom>
          <a:noFill/>
          <a:ln w="9525">
            <a:noFill/>
            <a:miter lim="800000"/>
            <a:headEnd/>
            <a:tailEnd/>
          </a:ln>
        </p:spPr>
        <p:txBody>
          <a:bodyPr lIns="91458" tIns="45729" rIns="91458" bIns="45729" anchor="b"/>
          <a:lstStyle/>
          <a:p>
            <a:pPr algn="r"/>
            <a:fld id="{E4AA70C8-1132-4B83-8F4D-1E405B931BF0}" type="slidenum">
              <a:rPr lang="zh-CN" altLang="en-US" sz="1200">
                <a:latin typeface="Calibri" pitchFamily="34" charset="0"/>
              </a:rPr>
              <a:pPr algn="r"/>
              <a:t>5</a:t>
            </a:fld>
            <a:endParaRPr lang="en-US" altLang="zh-CN" sz="120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1" noRot="1" noChangeAspect="1" noTextEdit="1"/>
          </p:cNvSpPr>
          <p:nvPr>
            <p:ph type="sldImg"/>
          </p:nvPr>
        </p:nvSpPr>
        <p:spPr bwMode="auto">
          <a:noFill/>
          <a:ln>
            <a:solidFill>
              <a:srgbClr val="000000"/>
            </a:solidFill>
            <a:miter lim="800000"/>
            <a:headEnd/>
            <a:tailEnd/>
          </a:ln>
        </p:spPr>
      </p:sp>
      <p:sp>
        <p:nvSpPr>
          <p:cNvPr id="22530"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22531" name="灯片编号占位符 3"/>
          <p:cNvSpPr txBox="1">
            <a:spLocks noGrp="1"/>
          </p:cNvSpPr>
          <p:nvPr/>
        </p:nvSpPr>
        <p:spPr bwMode="auto">
          <a:xfrm>
            <a:off x="3851275" y="9431338"/>
            <a:ext cx="2946400" cy="498475"/>
          </a:xfrm>
          <a:prstGeom prst="rect">
            <a:avLst/>
          </a:prstGeom>
          <a:noFill/>
          <a:ln w="9525">
            <a:noFill/>
            <a:miter lim="800000"/>
            <a:headEnd/>
            <a:tailEnd/>
          </a:ln>
        </p:spPr>
        <p:txBody>
          <a:bodyPr lIns="91458" tIns="45729" rIns="91458" bIns="45729" anchor="b"/>
          <a:lstStyle/>
          <a:p>
            <a:pPr algn="r"/>
            <a:fld id="{8ACCE7E5-1E7B-4AF9-B8EF-2647667F0210}" type="slidenum">
              <a:rPr lang="zh-CN" altLang="en-US" sz="1200">
                <a:latin typeface="Calibri" pitchFamily="34" charset="0"/>
              </a:rPr>
              <a:pPr algn="r"/>
              <a:t>6</a:t>
            </a:fld>
            <a:endParaRPr lang="en-US" altLang="zh-CN" sz="120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幻灯片图像占位符 1"/>
          <p:cNvSpPr>
            <a:spLocks noGrp="1" noRot="1" noChangeAspect="1" noTextEdit="1"/>
          </p:cNvSpPr>
          <p:nvPr>
            <p:ph type="sldImg"/>
          </p:nvPr>
        </p:nvSpPr>
        <p:spPr bwMode="auto">
          <a:noFill/>
          <a:ln>
            <a:solidFill>
              <a:srgbClr val="000000"/>
            </a:solidFill>
            <a:miter lim="800000"/>
            <a:headEnd/>
            <a:tailEnd/>
          </a:ln>
        </p:spPr>
      </p:sp>
      <p:sp>
        <p:nvSpPr>
          <p:cNvPr id="24578"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24579" name="灯片编号占位符 3"/>
          <p:cNvSpPr txBox="1">
            <a:spLocks noGrp="1"/>
          </p:cNvSpPr>
          <p:nvPr/>
        </p:nvSpPr>
        <p:spPr bwMode="auto">
          <a:xfrm>
            <a:off x="3851275" y="9431338"/>
            <a:ext cx="2946400" cy="498475"/>
          </a:xfrm>
          <a:prstGeom prst="rect">
            <a:avLst/>
          </a:prstGeom>
          <a:noFill/>
          <a:ln w="9525">
            <a:noFill/>
            <a:miter lim="800000"/>
            <a:headEnd/>
            <a:tailEnd/>
          </a:ln>
        </p:spPr>
        <p:txBody>
          <a:bodyPr lIns="91458" tIns="45729" rIns="91458" bIns="45729" anchor="b"/>
          <a:lstStyle/>
          <a:p>
            <a:pPr algn="r"/>
            <a:fld id="{761471A2-E5D7-4BF1-B778-33F79D819B5E}" type="slidenum">
              <a:rPr lang="zh-CN" altLang="en-US" sz="1200">
                <a:latin typeface="Calibri" pitchFamily="34" charset="0"/>
              </a:rPr>
              <a:pPr algn="r"/>
              <a:t>7</a:t>
            </a:fld>
            <a:endParaRPr lang="en-US" altLang="zh-CN" sz="120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幻灯片图像占位符 1"/>
          <p:cNvSpPr>
            <a:spLocks noGrp="1" noRot="1" noChangeAspect="1"/>
          </p:cNvSpPr>
          <p:nvPr>
            <p:ph type="sldImg"/>
          </p:nvPr>
        </p:nvSpPr>
        <p:spPr bwMode="auto">
          <a:noFill/>
          <a:ln>
            <a:solidFill>
              <a:srgbClr val="000000"/>
            </a:solidFill>
            <a:miter lim="800000"/>
            <a:headEnd/>
            <a:tailEnd/>
          </a:ln>
        </p:spPr>
      </p:sp>
      <p:sp>
        <p:nvSpPr>
          <p:cNvPr id="3584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7891"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F7B02CF-2CA8-476B-9E9D-E97ADA44D023}" type="slidenum">
              <a:rPr lang="zh-CN" altLang="en-US"/>
              <a:pPr fontAlgn="base">
                <a:spcBef>
                  <a:spcPct val="0"/>
                </a:spcBef>
                <a:spcAft>
                  <a:spcPct val="0"/>
                </a:spcAft>
                <a:defRPr/>
              </a:pPr>
              <a:t>17</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270034" y="1178222"/>
            <a:ext cx="3060383" cy="2506427"/>
          </a:xfrm>
        </p:spPr>
        <p:txBody>
          <a:bodyPr anchor="b"/>
          <a:lstStyle>
            <a:lvl1pPr algn="ctr">
              <a:defRPr sz="2363"/>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450056" y="3781306"/>
            <a:ext cx="2700338" cy="1738167"/>
          </a:xfrm>
        </p:spPr>
        <p:txBody>
          <a:bodyPr/>
          <a:lstStyle>
            <a:lvl1pPr marL="0" indent="0" algn="ctr">
              <a:buNone/>
              <a:defRPr sz="945"/>
            </a:lvl1pPr>
            <a:lvl2pPr marL="180045" indent="0" algn="ctr">
              <a:buNone/>
              <a:defRPr sz="788"/>
            </a:lvl2pPr>
            <a:lvl3pPr marL="360091" indent="0" algn="ctr">
              <a:buNone/>
              <a:defRPr sz="709"/>
            </a:lvl3pPr>
            <a:lvl4pPr marL="540136" indent="0" algn="ctr">
              <a:buNone/>
              <a:defRPr sz="630"/>
            </a:lvl4pPr>
            <a:lvl5pPr marL="720181" indent="0" algn="ctr">
              <a:buNone/>
              <a:defRPr sz="630"/>
            </a:lvl5pPr>
            <a:lvl6pPr marL="900227" indent="0" algn="ctr">
              <a:buNone/>
              <a:defRPr sz="630"/>
            </a:lvl6pPr>
            <a:lvl7pPr marL="1080272" indent="0" algn="ctr">
              <a:buNone/>
              <a:defRPr sz="630"/>
            </a:lvl7pPr>
            <a:lvl8pPr marL="1260318" indent="0" algn="ctr">
              <a:buNone/>
              <a:defRPr sz="630"/>
            </a:lvl8pPr>
            <a:lvl9pPr marL="1440363" indent="0" algn="ctr">
              <a:buNone/>
              <a:defRPr sz="63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lvl1pPr>
              <a:defRPr/>
            </a:lvl1pPr>
          </a:lstStyle>
          <a:p>
            <a:pPr>
              <a:defRPr/>
            </a:pPr>
            <a:fld id="{CA8CF437-A809-43AA-BF39-09A85FA82C22}" type="datetimeFigureOut">
              <a:rPr lang="zh-CN" altLang="en-US"/>
              <a:pPr>
                <a:defRPr/>
              </a:pPr>
              <a:t>2016-08-29</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5BCE32CC-4FDE-4081-93B4-F71F0E325DD8}"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48BAB80D-4667-4092-9DE3-DBC62B4A113C}" type="datetimeFigureOut">
              <a:rPr lang="zh-CN" altLang="en-US"/>
              <a:pPr>
                <a:defRPr/>
              </a:pPr>
              <a:t>2016-08-29</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E57FDE5E-DA34-4B73-9626-908140008713}"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576572" y="383297"/>
            <a:ext cx="776347" cy="6101085"/>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247531" y="383297"/>
            <a:ext cx="2284035" cy="610108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EF8C9328-1F35-4B56-8EA8-3D0B529352BF}" type="datetimeFigureOut">
              <a:rPr lang="zh-CN" altLang="en-US"/>
              <a:pPr>
                <a:defRPr/>
              </a:pPr>
              <a:t>2016-08-29</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15502464-20AA-414D-8D69-C19208AECE25}"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7D160509-DB34-42F0-A480-33706CC35A1E}" type="datetimeFigureOut">
              <a:rPr lang="zh-CN" altLang="en-US"/>
              <a:pPr>
                <a:defRPr/>
              </a:pPr>
              <a:t>2016-08-29</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BB58DFD8-6247-404D-9F69-F9F322B21FD3}"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245656" y="1794831"/>
            <a:ext cx="3105388" cy="2994714"/>
          </a:xfrm>
        </p:spPr>
        <p:txBody>
          <a:bodyPr anchor="b"/>
          <a:lstStyle>
            <a:lvl1pPr>
              <a:defRPr sz="2363"/>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245656" y="4817876"/>
            <a:ext cx="3105388" cy="1574849"/>
          </a:xfrm>
        </p:spPr>
        <p:txBody>
          <a:bodyPr/>
          <a:lstStyle>
            <a:lvl1pPr marL="0" indent="0">
              <a:buNone/>
              <a:defRPr sz="945">
                <a:solidFill>
                  <a:schemeClr val="tx1"/>
                </a:solidFill>
              </a:defRPr>
            </a:lvl1pPr>
            <a:lvl2pPr marL="180045" indent="0">
              <a:buNone/>
              <a:defRPr sz="788">
                <a:solidFill>
                  <a:schemeClr val="tx1">
                    <a:tint val="75000"/>
                  </a:schemeClr>
                </a:solidFill>
              </a:defRPr>
            </a:lvl2pPr>
            <a:lvl3pPr marL="360091" indent="0">
              <a:buNone/>
              <a:defRPr sz="709">
                <a:solidFill>
                  <a:schemeClr val="tx1">
                    <a:tint val="75000"/>
                  </a:schemeClr>
                </a:solidFill>
              </a:defRPr>
            </a:lvl3pPr>
            <a:lvl4pPr marL="540136" indent="0">
              <a:buNone/>
              <a:defRPr sz="630">
                <a:solidFill>
                  <a:schemeClr val="tx1">
                    <a:tint val="75000"/>
                  </a:schemeClr>
                </a:solidFill>
              </a:defRPr>
            </a:lvl4pPr>
            <a:lvl5pPr marL="720181" indent="0">
              <a:buNone/>
              <a:defRPr sz="630">
                <a:solidFill>
                  <a:schemeClr val="tx1">
                    <a:tint val="75000"/>
                  </a:schemeClr>
                </a:solidFill>
              </a:defRPr>
            </a:lvl5pPr>
            <a:lvl6pPr marL="900227" indent="0">
              <a:buNone/>
              <a:defRPr sz="630">
                <a:solidFill>
                  <a:schemeClr val="tx1">
                    <a:tint val="75000"/>
                  </a:schemeClr>
                </a:solidFill>
              </a:defRPr>
            </a:lvl6pPr>
            <a:lvl7pPr marL="1080272" indent="0">
              <a:buNone/>
              <a:defRPr sz="630">
                <a:solidFill>
                  <a:schemeClr val="tx1">
                    <a:tint val="75000"/>
                  </a:schemeClr>
                </a:solidFill>
              </a:defRPr>
            </a:lvl7pPr>
            <a:lvl8pPr marL="1260318" indent="0">
              <a:buNone/>
              <a:defRPr sz="630">
                <a:solidFill>
                  <a:schemeClr val="tx1">
                    <a:tint val="75000"/>
                  </a:schemeClr>
                </a:solidFill>
              </a:defRPr>
            </a:lvl8pPr>
            <a:lvl9pPr marL="1440363" indent="0">
              <a:buNone/>
              <a:defRPr sz="63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lvl1pPr>
              <a:defRPr/>
            </a:lvl1pPr>
          </a:lstStyle>
          <a:p>
            <a:pPr>
              <a:defRPr/>
            </a:pPr>
            <a:fld id="{FCC1CE37-A963-4146-96A0-9F5D3A29EAD4}" type="datetimeFigureOut">
              <a:rPr lang="zh-CN" altLang="en-US"/>
              <a:pPr>
                <a:defRPr/>
              </a:pPr>
              <a:t>2016-08-29</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2F4AB9DF-978E-4D59-B0D1-BDAEA0FB79EC}"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247531" y="1916484"/>
            <a:ext cx="1530191" cy="456789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1822728" y="1916484"/>
            <a:ext cx="1530191" cy="456789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3"/>
          <p:cNvSpPr>
            <a:spLocks noGrp="1"/>
          </p:cNvSpPr>
          <p:nvPr>
            <p:ph type="dt" sz="half" idx="10"/>
          </p:nvPr>
        </p:nvSpPr>
        <p:spPr/>
        <p:txBody>
          <a:bodyPr/>
          <a:lstStyle>
            <a:lvl1pPr>
              <a:defRPr/>
            </a:lvl1pPr>
          </a:lstStyle>
          <a:p>
            <a:pPr>
              <a:defRPr/>
            </a:pPr>
            <a:fld id="{7FFB9DA8-03A6-48F6-A988-F41AC3E8A54A}" type="datetimeFigureOut">
              <a:rPr lang="zh-CN" altLang="en-US"/>
              <a:pPr>
                <a:defRPr/>
              </a:pPr>
              <a:t>2016-08-29</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05C37CE8-A602-4CD7-9C8D-DB7945954F57}"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248000" y="383299"/>
            <a:ext cx="3105388" cy="1391534"/>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248000" y="1764832"/>
            <a:ext cx="1523159" cy="864917"/>
          </a:xfrm>
        </p:spPr>
        <p:txBody>
          <a:bodyPr anchor="b"/>
          <a:lstStyle>
            <a:lvl1pPr marL="0" indent="0">
              <a:buNone/>
              <a:defRPr sz="945" b="1"/>
            </a:lvl1pPr>
            <a:lvl2pPr marL="180045" indent="0">
              <a:buNone/>
              <a:defRPr sz="788" b="1"/>
            </a:lvl2pPr>
            <a:lvl3pPr marL="360091" indent="0">
              <a:buNone/>
              <a:defRPr sz="709" b="1"/>
            </a:lvl3pPr>
            <a:lvl4pPr marL="540136" indent="0">
              <a:buNone/>
              <a:defRPr sz="630" b="1"/>
            </a:lvl4pPr>
            <a:lvl5pPr marL="720181" indent="0">
              <a:buNone/>
              <a:defRPr sz="630" b="1"/>
            </a:lvl5pPr>
            <a:lvl6pPr marL="900227" indent="0">
              <a:buNone/>
              <a:defRPr sz="630" b="1"/>
            </a:lvl6pPr>
            <a:lvl7pPr marL="1080272" indent="0">
              <a:buNone/>
              <a:defRPr sz="630" b="1"/>
            </a:lvl7pPr>
            <a:lvl8pPr marL="1260318" indent="0">
              <a:buNone/>
              <a:defRPr sz="630" b="1"/>
            </a:lvl8pPr>
            <a:lvl9pPr marL="1440363" indent="0">
              <a:buNone/>
              <a:defRPr sz="630" b="1"/>
            </a:lvl9pPr>
          </a:lstStyle>
          <a:p>
            <a:pPr lvl="0"/>
            <a:r>
              <a:rPr lang="zh-CN" altLang="en-US" smtClean="0"/>
              <a:t>单击此处编辑母版文本样式</a:t>
            </a:r>
          </a:p>
        </p:txBody>
      </p:sp>
      <p:sp>
        <p:nvSpPr>
          <p:cNvPr id="4" name="Content Placeholder 3"/>
          <p:cNvSpPr>
            <a:spLocks noGrp="1"/>
          </p:cNvSpPr>
          <p:nvPr>
            <p:ph sz="half" idx="2"/>
          </p:nvPr>
        </p:nvSpPr>
        <p:spPr>
          <a:xfrm>
            <a:off x="248000" y="2629749"/>
            <a:ext cx="1523159" cy="386796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1822728" y="1764832"/>
            <a:ext cx="1530660" cy="864917"/>
          </a:xfrm>
        </p:spPr>
        <p:txBody>
          <a:bodyPr anchor="b"/>
          <a:lstStyle>
            <a:lvl1pPr marL="0" indent="0">
              <a:buNone/>
              <a:defRPr sz="945" b="1"/>
            </a:lvl1pPr>
            <a:lvl2pPr marL="180045" indent="0">
              <a:buNone/>
              <a:defRPr sz="788" b="1"/>
            </a:lvl2pPr>
            <a:lvl3pPr marL="360091" indent="0">
              <a:buNone/>
              <a:defRPr sz="709" b="1"/>
            </a:lvl3pPr>
            <a:lvl4pPr marL="540136" indent="0">
              <a:buNone/>
              <a:defRPr sz="630" b="1"/>
            </a:lvl4pPr>
            <a:lvl5pPr marL="720181" indent="0">
              <a:buNone/>
              <a:defRPr sz="630" b="1"/>
            </a:lvl5pPr>
            <a:lvl6pPr marL="900227" indent="0">
              <a:buNone/>
              <a:defRPr sz="630" b="1"/>
            </a:lvl6pPr>
            <a:lvl7pPr marL="1080272" indent="0">
              <a:buNone/>
              <a:defRPr sz="630" b="1"/>
            </a:lvl7pPr>
            <a:lvl8pPr marL="1260318" indent="0">
              <a:buNone/>
              <a:defRPr sz="630" b="1"/>
            </a:lvl8pPr>
            <a:lvl9pPr marL="1440363" indent="0">
              <a:buNone/>
              <a:defRPr sz="630" b="1"/>
            </a:lvl9pPr>
          </a:lstStyle>
          <a:p>
            <a:pPr lvl="0"/>
            <a:r>
              <a:rPr lang="zh-CN" altLang="en-US" smtClean="0"/>
              <a:t>单击此处编辑母版文本样式</a:t>
            </a:r>
          </a:p>
        </p:txBody>
      </p:sp>
      <p:sp>
        <p:nvSpPr>
          <p:cNvPr id="6" name="Content Placeholder 5"/>
          <p:cNvSpPr>
            <a:spLocks noGrp="1"/>
          </p:cNvSpPr>
          <p:nvPr>
            <p:ph sz="quarter" idx="4"/>
          </p:nvPr>
        </p:nvSpPr>
        <p:spPr>
          <a:xfrm>
            <a:off x="1822728" y="2629749"/>
            <a:ext cx="1530660" cy="386796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3"/>
          <p:cNvSpPr>
            <a:spLocks noGrp="1"/>
          </p:cNvSpPr>
          <p:nvPr>
            <p:ph type="dt" sz="half" idx="10"/>
          </p:nvPr>
        </p:nvSpPr>
        <p:spPr/>
        <p:txBody>
          <a:bodyPr/>
          <a:lstStyle>
            <a:lvl1pPr>
              <a:defRPr/>
            </a:lvl1pPr>
          </a:lstStyle>
          <a:p>
            <a:pPr>
              <a:defRPr/>
            </a:pPr>
            <a:fld id="{33B46316-A92A-48D2-AFA1-7612A599E237}" type="datetimeFigureOut">
              <a:rPr lang="zh-CN" altLang="en-US"/>
              <a:pPr>
                <a:defRPr/>
              </a:pPr>
              <a:t>2016-08-29</a:t>
            </a:fld>
            <a:endParaRPr lang="zh-CN" altLang="en-US"/>
          </a:p>
        </p:txBody>
      </p:sp>
      <p:sp>
        <p:nvSpPr>
          <p:cNvPr id="8" name="Footer Placeholder 4"/>
          <p:cNvSpPr>
            <a:spLocks noGrp="1"/>
          </p:cNvSpPr>
          <p:nvPr>
            <p:ph type="ftr" sz="quarter" idx="11"/>
          </p:nvPr>
        </p:nvSpPr>
        <p:spPr/>
        <p:txBody>
          <a:bodyPr/>
          <a:lstStyle>
            <a:lvl1pPr>
              <a:defRPr/>
            </a:lvl1pPr>
          </a:lstStyle>
          <a:p>
            <a:pPr>
              <a:defRPr/>
            </a:pPr>
            <a:endParaRPr lang="zh-CN" altLang="en-US"/>
          </a:p>
        </p:txBody>
      </p:sp>
      <p:sp>
        <p:nvSpPr>
          <p:cNvPr id="9" name="Slide Number Placeholder 5"/>
          <p:cNvSpPr>
            <a:spLocks noGrp="1"/>
          </p:cNvSpPr>
          <p:nvPr>
            <p:ph type="sldNum" sz="quarter" idx="12"/>
          </p:nvPr>
        </p:nvSpPr>
        <p:spPr/>
        <p:txBody>
          <a:bodyPr/>
          <a:lstStyle>
            <a:lvl1pPr>
              <a:defRPr/>
            </a:lvl1pPr>
          </a:lstStyle>
          <a:p>
            <a:pPr>
              <a:defRPr/>
            </a:pPr>
            <a:fld id="{29E9FBE2-5278-471C-BF87-DE404F775EAF}"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pPr>
              <a:defRPr/>
            </a:pPr>
            <a:fld id="{5A2DD879-8A5F-4E85-8E49-4F23E5B4F533}" type="datetimeFigureOut">
              <a:rPr lang="zh-CN" altLang="en-US"/>
              <a:pPr>
                <a:defRPr/>
              </a:pPr>
              <a:t>2016-08-29</a:t>
            </a:fld>
            <a:endParaRPr lang="zh-CN" altLang="en-US"/>
          </a:p>
        </p:txBody>
      </p:sp>
      <p:sp>
        <p:nvSpPr>
          <p:cNvPr id="4" name="Footer Placeholder 4"/>
          <p:cNvSpPr>
            <a:spLocks noGrp="1"/>
          </p:cNvSpPr>
          <p:nvPr>
            <p:ph type="ftr" sz="quarter" idx="11"/>
          </p:nvPr>
        </p:nvSpPr>
        <p:spPr/>
        <p:txBody>
          <a:bodyPr/>
          <a:lstStyle>
            <a:lvl1pPr>
              <a:defRPr/>
            </a:lvl1pPr>
          </a:lstStyle>
          <a:p>
            <a:pPr>
              <a:defRPr/>
            </a:pPr>
            <a:endParaRPr lang="zh-CN" altLang="en-US"/>
          </a:p>
        </p:txBody>
      </p:sp>
      <p:sp>
        <p:nvSpPr>
          <p:cNvPr id="5" name="Slide Number Placeholder 5"/>
          <p:cNvSpPr>
            <a:spLocks noGrp="1"/>
          </p:cNvSpPr>
          <p:nvPr>
            <p:ph type="sldNum" sz="quarter" idx="12"/>
          </p:nvPr>
        </p:nvSpPr>
        <p:spPr/>
        <p:txBody>
          <a:bodyPr/>
          <a:lstStyle>
            <a:lvl1pPr>
              <a:defRPr/>
            </a:lvl1pPr>
          </a:lstStyle>
          <a:p>
            <a:pPr>
              <a:defRPr/>
            </a:pPr>
            <a:fld id="{7D03F290-BEF4-463A-8A94-C8AFA2601479}"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0BB966C-6561-4A59-AAE4-33CDEED808A5}" type="datetimeFigureOut">
              <a:rPr lang="zh-CN" altLang="en-US"/>
              <a:pPr>
                <a:defRPr/>
              </a:pPr>
              <a:t>2016-08-29</a:t>
            </a:fld>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3A4D4761-9177-4734-82A3-88F964392DB5}"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248000" y="479954"/>
            <a:ext cx="1161239" cy="1679840"/>
          </a:xfrm>
        </p:spPr>
        <p:txBody>
          <a:bodyPr anchor="b"/>
          <a:lstStyle>
            <a:lvl1pPr>
              <a:defRPr sz="126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1530660" y="1036570"/>
            <a:ext cx="1822728" cy="5116178"/>
          </a:xfrm>
        </p:spPr>
        <p:txBody>
          <a:bodyPr/>
          <a:lstStyle>
            <a:lvl1pPr>
              <a:defRPr sz="1260"/>
            </a:lvl1pPr>
            <a:lvl2pPr>
              <a:defRPr sz="1103"/>
            </a:lvl2pPr>
            <a:lvl3pPr>
              <a:defRPr sz="945"/>
            </a:lvl3pPr>
            <a:lvl4pPr>
              <a:defRPr sz="788"/>
            </a:lvl4pPr>
            <a:lvl5pPr>
              <a:defRPr sz="788"/>
            </a:lvl5pPr>
            <a:lvl6pPr>
              <a:defRPr sz="788"/>
            </a:lvl6pPr>
            <a:lvl7pPr>
              <a:defRPr sz="788"/>
            </a:lvl7pPr>
            <a:lvl8pPr>
              <a:defRPr sz="788"/>
            </a:lvl8pPr>
            <a:lvl9pPr>
              <a:defRPr sz="788"/>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248000" y="2159794"/>
            <a:ext cx="1161239" cy="4001285"/>
          </a:xfrm>
        </p:spPr>
        <p:txBody>
          <a:bodyPr/>
          <a:lstStyle>
            <a:lvl1pPr marL="0" indent="0">
              <a:buNone/>
              <a:defRPr sz="630"/>
            </a:lvl1pPr>
            <a:lvl2pPr marL="180045" indent="0">
              <a:buNone/>
              <a:defRPr sz="551"/>
            </a:lvl2pPr>
            <a:lvl3pPr marL="360091" indent="0">
              <a:buNone/>
              <a:defRPr sz="473"/>
            </a:lvl3pPr>
            <a:lvl4pPr marL="540136" indent="0">
              <a:buNone/>
              <a:defRPr sz="394"/>
            </a:lvl4pPr>
            <a:lvl5pPr marL="720181" indent="0">
              <a:buNone/>
              <a:defRPr sz="394"/>
            </a:lvl5pPr>
            <a:lvl6pPr marL="900227" indent="0">
              <a:buNone/>
              <a:defRPr sz="394"/>
            </a:lvl6pPr>
            <a:lvl7pPr marL="1080272" indent="0">
              <a:buNone/>
              <a:defRPr sz="394"/>
            </a:lvl7pPr>
            <a:lvl8pPr marL="1260318" indent="0">
              <a:buNone/>
              <a:defRPr sz="394"/>
            </a:lvl8pPr>
            <a:lvl9pPr marL="1440363" indent="0">
              <a:buNone/>
              <a:defRPr sz="394"/>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EBAED356-4299-4699-9CD3-E8AF999A8650}" type="datetimeFigureOut">
              <a:rPr lang="zh-CN" altLang="en-US"/>
              <a:pPr>
                <a:defRPr/>
              </a:pPr>
              <a:t>2016-08-29</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2875E826-386C-4E00-B33F-06BD534F30DE}"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248000" y="479954"/>
            <a:ext cx="1161239" cy="1679840"/>
          </a:xfrm>
        </p:spPr>
        <p:txBody>
          <a:bodyPr anchor="b"/>
          <a:lstStyle>
            <a:lvl1pPr>
              <a:defRPr sz="126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530660" y="1036570"/>
            <a:ext cx="1822728" cy="5116178"/>
          </a:xfrm>
        </p:spPr>
        <p:txBody>
          <a:bodyPr rtlCol="0">
            <a:normAutofit/>
          </a:bodyPr>
          <a:lstStyle>
            <a:lvl1pPr marL="0" indent="0">
              <a:buNone/>
              <a:defRPr sz="1260"/>
            </a:lvl1pPr>
            <a:lvl2pPr marL="180045" indent="0">
              <a:buNone/>
              <a:defRPr sz="1103"/>
            </a:lvl2pPr>
            <a:lvl3pPr marL="360091" indent="0">
              <a:buNone/>
              <a:defRPr sz="945"/>
            </a:lvl3pPr>
            <a:lvl4pPr marL="540136" indent="0">
              <a:buNone/>
              <a:defRPr sz="788"/>
            </a:lvl4pPr>
            <a:lvl5pPr marL="720181" indent="0">
              <a:buNone/>
              <a:defRPr sz="788"/>
            </a:lvl5pPr>
            <a:lvl6pPr marL="900227" indent="0">
              <a:buNone/>
              <a:defRPr sz="788"/>
            </a:lvl6pPr>
            <a:lvl7pPr marL="1080272" indent="0">
              <a:buNone/>
              <a:defRPr sz="788"/>
            </a:lvl7pPr>
            <a:lvl8pPr marL="1260318" indent="0">
              <a:buNone/>
              <a:defRPr sz="788"/>
            </a:lvl8pPr>
            <a:lvl9pPr marL="1440363" indent="0">
              <a:buNone/>
              <a:defRPr sz="788"/>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248000" y="2159794"/>
            <a:ext cx="1161239" cy="4001285"/>
          </a:xfrm>
        </p:spPr>
        <p:txBody>
          <a:bodyPr/>
          <a:lstStyle>
            <a:lvl1pPr marL="0" indent="0">
              <a:buNone/>
              <a:defRPr sz="630"/>
            </a:lvl1pPr>
            <a:lvl2pPr marL="180045" indent="0">
              <a:buNone/>
              <a:defRPr sz="551"/>
            </a:lvl2pPr>
            <a:lvl3pPr marL="360091" indent="0">
              <a:buNone/>
              <a:defRPr sz="473"/>
            </a:lvl3pPr>
            <a:lvl4pPr marL="540136" indent="0">
              <a:buNone/>
              <a:defRPr sz="394"/>
            </a:lvl4pPr>
            <a:lvl5pPr marL="720181" indent="0">
              <a:buNone/>
              <a:defRPr sz="394"/>
            </a:lvl5pPr>
            <a:lvl6pPr marL="900227" indent="0">
              <a:buNone/>
              <a:defRPr sz="394"/>
            </a:lvl6pPr>
            <a:lvl7pPr marL="1080272" indent="0">
              <a:buNone/>
              <a:defRPr sz="394"/>
            </a:lvl7pPr>
            <a:lvl8pPr marL="1260318" indent="0">
              <a:buNone/>
              <a:defRPr sz="394"/>
            </a:lvl8pPr>
            <a:lvl9pPr marL="1440363" indent="0">
              <a:buNone/>
              <a:defRPr sz="394"/>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608B21BA-0387-48B7-B24A-534D58D9B901}" type="datetimeFigureOut">
              <a:rPr lang="zh-CN" altLang="en-US"/>
              <a:pPr>
                <a:defRPr/>
              </a:pPr>
              <a:t>2016-08-29</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43638104-3C78-4990-A5A8-B09C4BA2098A}"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47650" y="382588"/>
            <a:ext cx="3105150" cy="13922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smtClean="0"/>
          </a:p>
        </p:txBody>
      </p:sp>
      <p:sp>
        <p:nvSpPr>
          <p:cNvPr id="1027" name="Text Placeholder 2"/>
          <p:cNvSpPr>
            <a:spLocks noGrp="1"/>
          </p:cNvSpPr>
          <p:nvPr>
            <p:ph type="body" idx="1"/>
          </p:nvPr>
        </p:nvSpPr>
        <p:spPr bwMode="auto">
          <a:xfrm>
            <a:off x="247650" y="1916113"/>
            <a:ext cx="3105150" cy="4568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smtClean="0"/>
          </a:p>
        </p:txBody>
      </p:sp>
      <p:sp>
        <p:nvSpPr>
          <p:cNvPr id="4" name="Date Placeholder 3"/>
          <p:cNvSpPr>
            <a:spLocks noGrp="1"/>
          </p:cNvSpPr>
          <p:nvPr>
            <p:ph type="dt" sz="half" idx="2"/>
          </p:nvPr>
        </p:nvSpPr>
        <p:spPr>
          <a:xfrm>
            <a:off x="247650" y="6672263"/>
            <a:ext cx="809625" cy="384175"/>
          </a:xfrm>
          <a:prstGeom prst="rect">
            <a:avLst/>
          </a:prstGeom>
        </p:spPr>
        <p:txBody>
          <a:bodyPr vert="horz" lIns="91440" tIns="45720" rIns="91440" bIns="45720" rtlCol="0" anchor="ctr"/>
          <a:lstStyle>
            <a:lvl1pPr algn="l" fontAlgn="auto">
              <a:spcBef>
                <a:spcPts val="0"/>
              </a:spcBef>
              <a:spcAft>
                <a:spcPts val="0"/>
              </a:spcAft>
              <a:defRPr sz="473">
                <a:solidFill>
                  <a:schemeClr val="tx1">
                    <a:tint val="75000"/>
                  </a:schemeClr>
                </a:solidFill>
                <a:latin typeface="+mn-lt"/>
                <a:ea typeface="+mn-ea"/>
              </a:defRPr>
            </a:lvl1pPr>
          </a:lstStyle>
          <a:p>
            <a:pPr>
              <a:defRPr/>
            </a:pPr>
            <a:fld id="{1B8322B7-261D-4A20-ACF8-96E9143DA39D}" type="datetimeFigureOut">
              <a:rPr lang="zh-CN" altLang="en-US"/>
              <a:pPr>
                <a:defRPr/>
              </a:pPr>
              <a:t>2016-08-29</a:t>
            </a:fld>
            <a:endParaRPr lang="zh-CN" altLang="en-US"/>
          </a:p>
        </p:txBody>
      </p:sp>
      <p:sp>
        <p:nvSpPr>
          <p:cNvPr id="5" name="Footer Placeholder 4"/>
          <p:cNvSpPr>
            <a:spLocks noGrp="1"/>
          </p:cNvSpPr>
          <p:nvPr>
            <p:ph type="ftr" sz="quarter" idx="3"/>
          </p:nvPr>
        </p:nvSpPr>
        <p:spPr>
          <a:xfrm>
            <a:off x="1192213" y="6672263"/>
            <a:ext cx="1216025" cy="384175"/>
          </a:xfrm>
          <a:prstGeom prst="rect">
            <a:avLst/>
          </a:prstGeom>
        </p:spPr>
        <p:txBody>
          <a:bodyPr vert="horz" lIns="91440" tIns="45720" rIns="91440" bIns="45720" rtlCol="0" anchor="ctr"/>
          <a:lstStyle>
            <a:lvl1pPr algn="ctr" fontAlgn="auto">
              <a:spcBef>
                <a:spcPts val="0"/>
              </a:spcBef>
              <a:spcAft>
                <a:spcPts val="0"/>
              </a:spcAft>
              <a:defRPr sz="473">
                <a:solidFill>
                  <a:schemeClr val="tx1">
                    <a:tint val="75000"/>
                  </a:schemeClr>
                </a:solidFill>
                <a:latin typeface="+mn-lt"/>
                <a:ea typeface="+mn-ea"/>
              </a:defRPr>
            </a:lvl1pPr>
          </a:lstStyle>
          <a:p>
            <a:pPr>
              <a:defRPr/>
            </a:pPr>
            <a:endParaRPr lang="zh-CN" altLang="en-US"/>
          </a:p>
        </p:txBody>
      </p:sp>
      <p:sp>
        <p:nvSpPr>
          <p:cNvPr id="6" name="Slide Number Placeholder 5"/>
          <p:cNvSpPr>
            <a:spLocks noGrp="1"/>
          </p:cNvSpPr>
          <p:nvPr>
            <p:ph type="sldNum" sz="quarter" idx="4"/>
          </p:nvPr>
        </p:nvSpPr>
        <p:spPr>
          <a:xfrm>
            <a:off x="2543175" y="6672263"/>
            <a:ext cx="809625" cy="384175"/>
          </a:xfrm>
          <a:prstGeom prst="rect">
            <a:avLst/>
          </a:prstGeom>
        </p:spPr>
        <p:txBody>
          <a:bodyPr vert="horz" lIns="91440" tIns="45720" rIns="91440" bIns="45720" rtlCol="0" anchor="ctr"/>
          <a:lstStyle>
            <a:lvl1pPr algn="r" fontAlgn="auto">
              <a:spcBef>
                <a:spcPts val="0"/>
              </a:spcBef>
              <a:spcAft>
                <a:spcPts val="0"/>
              </a:spcAft>
              <a:defRPr sz="473">
                <a:solidFill>
                  <a:schemeClr val="tx1">
                    <a:tint val="75000"/>
                  </a:schemeClr>
                </a:solidFill>
                <a:latin typeface="+mn-lt"/>
                <a:ea typeface="+mn-ea"/>
              </a:defRPr>
            </a:lvl1pPr>
          </a:lstStyle>
          <a:p>
            <a:pPr>
              <a:defRPr/>
            </a:pPr>
            <a:fld id="{B07D3426-C9A7-4982-BE98-049DD24AF140}"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358775" rtl="0" eaLnBrk="0" fontAlgn="base" hangingPunct="0">
        <a:lnSpc>
          <a:spcPct val="90000"/>
        </a:lnSpc>
        <a:spcBef>
          <a:spcPct val="0"/>
        </a:spcBef>
        <a:spcAft>
          <a:spcPct val="0"/>
        </a:spcAft>
        <a:defRPr sz="1700" kern="1200">
          <a:solidFill>
            <a:schemeClr val="tx1"/>
          </a:solidFill>
          <a:latin typeface="+mj-lt"/>
          <a:ea typeface="+mj-ea"/>
          <a:cs typeface="+mj-cs"/>
        </a:defRPr>
      </a:lvl1pPr>
      <a:lvl2pPr algn="l" defTabSz="358775" rtl="0" eaLnBrk="0" fontAlgn="base" hangingPunct="0">
        <a:lnSpc>
          <a:spcPct val="90000"/>
        </a:lnSpc>
        <a:spcBef>
          <a:spcPct val="0"/>
        </a:spcBef>
        <a:spcAft>
          <a:spcPct val="0"/>
        </a:spcAft>
        <a:defRPr sz="1700">
          <a:solidFill>
            <a:schemeClr val="tx1"/>
          </a:solidFill>
          <a:latin typeface="Calibri Light"/>
          <a:ea typeface="宋体" charset="-122"/>
        </a:defRPr>
      </a:lvl2pPr>
      <a:lvl3pPr algn="l" defTabSz="358775" rtl="0" eaLnBrk="0" fontAlgn="base" hangingPunct="0">
        <a:lnSpc>
          <a:spcPct val="90000"/>
        </a:lnSpc>
        <a:spcBef>
          <a:spcPct val="0"/>
        </a:spcBef>
        <a:spcAft>
          <a:spcPct val="0"/>
        </a:spcAft>
        <a:defRPr sz="1700">
          <a:solidFill>
            <a:schemeClr val="tx1"/>
          </a:solidFill>
          <a:latin typeface="Calibri Light"/>
          <a:ea typeface="宋体" charset="-122"/>
        </a:defRPr>
      </a:lvl3pPr>
      <a:lvl4pPr algn="l" defTabSz="358775" rtl="0" eaLnBrk="0" fontAlgn="base" hangingPunct="0">
        <a:lnSpc>
          <a:spcPct val="90000"/>
        </a:lnSpc>
        <a:spcBef>
          <a:spcPct val="0"/>
        </a:spcBef>
        <a:spcAft>
          <a:spcPct val="0"/>
        </a:spcAft>
        <a:defRPr sz="1700">
          <a:solidFill>
            <a:schemeClr val="tx1"/>
          </a:solidFill>
          <a:latin typeface="Calibri Light"/>
          <a:ea typeface="宋体" charset="-122"/>
        </a:defRPr>
      </a:lvl4pPr>
      <a:lvl5pPr algn="l" defTabSz="358775" rtl="0" eaLnBrk="0" fontAlgn="base" hangingPunct="0">
        <a:lnSpc>
          <a:spcPct val="90000"/>
        </a:lnSpc>
        <a:spcBef>
          <a:spcPct val="0"/>
        </a:spcBef>
        <a:spcAft>
          <a:spcPct val="0"/>
        </a:spcAft>
        <a:defRPr sz="1700">
          <a:solidFill>
            <a:schemeClr val="tx1"/>
          </a:solidFill>
          <a:latin typeface="Calibri Light"/>
          <a:ea typeface="宋体" charset="-122"/>
        </a:defRPr>
      </a:lvl5pPr>
      <a:lvl6pPr marL="457200" algn="l" defTabSz="358775" rtl="0" fontAlgn="base">
        <a:lnSpc>
          <a:spcPct val="90000"/>
        </a:lnSpc>
        <a:spcBef>
          <a:spcPct val="0"/>
        </a:spcBef>
        <a:spcAft>
          <a:spcPct val="0"/>
        </a:spcAft>
        <a:defRPr sz="1700">
          <a:solidFill>
            <a:schemeClr val="tx1"/>
          </a:solidFill>
          <a:latin typeface="Calibri Light"/>
          <a:ea typeface="宋体" charset="-122"/>
        </a:defRPr>
      </a:lvl6pPr>
      <a:lvl7pPr marL="914400" algn="l" defTabSz="358775" rtl="0" fontAlgn="base">
        <a:lnSpc>
          <a:spcPct val="90000"/>
        </a:lnSpc>
        <a:spcBef>
          <a:spcPct val="0"/>
        </a:spcBef>
        <a:spcAft>
          <a:spcPct val="0"/>
        </a:spcAft>
        <a:defRPr sz="1700">
          <a:solidFill>
            <a:schemeClr val="tx1"/>
          </a:solidFill>
          <a:latin typeface="Calibri Light"/>
          <a:ea typeface="宋体" charset="-122"/>
        </a:defRPr>
      </a:lvl7pPr>
      <a:lvl8pPr marL="1371600" algn="l" defTabSz="358775" rtl="0" fontAlgn="base">
        <a:lnSpc>
          <a:spcPct val="90000"/>
        </a:lnSpc>
        <a:spcBef>
          <a:spcPct val="0"/>
        </a:spcBef>
        <a:spcAft>
          <a:spcPct val="0"/>
        </a:spcAft>
        <a:defRPr sz="1700">
          <a:solidFill>
            <a:schemeClr val="tx1"/>
          </a:solidFill>
          <a:latin typeface="Calibri Light"/>
          <a:ea typeface="宋体" charset="-122"/>
        </a:defRPr>
      </a:lvl8pPr>
      <a:lvl9pPr marL="1828800" algn="l" defTabSz="358775" rtl="0" fontAlgn="base">
        <a:lnSpc>
          <a:spcPct val="90000"/>
        </a:lnSpc>
        <a:spcBef>
          <a:spcPct val="0"/>
        </a:spcBef>
        <a:spcAft>
          <a:spcPct val="0"/>
        </a:spcAft>
        <a:defRPr sz="1700">
          <a:solidFill>
            <a:schemeClr val="tx1"/>
          </a:solidFill>
          <a:latin typeface="Calibri Light"/>
          <a:ea typeface="宋体" charset="-122"/>
        </a:defRPr>
      </a:lvl9pPr>
    </p:titleStyle>
    <p:bodyStyle>
      <a:lvl1pPr marL="88900" indent="-88900" algn="l" defTabSz="358775" rtl="0" eaLnBrk="0" fontAlgn="base" hangingPunct="0">
        <a:lnSpc>
          <a:spcPct val="90000"/>
        </a:lnSpc>
        <a:spcBef>
          <a:spcPts val="400"/>
        </a:spcBef>
        <a:spcAft>
          <a:spcPct val="0"/>
        </a:spcAft>
        <a:buFont typeface="Arial" charset="0"/>
        <a:buChar char="•"/>
        <a:defRPr sz="1100" kern="1200">
          <a:solidFill>
            <a:schemeClr val="tx1"/>
          </a:solidFill>
          <a:latin typeface="+mn-lt"/>
          <a:ea typeface="+mn-ea"/>
          <a:cs typeface="+mn-cs"/>
        </a:defRPr>
      </a:lvl1pPr>
      <a:lvl2pPr marL="269875" indent="-88900" algn="l" defTabSz="358775" rtl="0" eaLnBrk="0" fontAlgn="base" hangingPunct="0">
        <a:lnSpc>
          <a:spcPct val="90000"/>
        </a:lnSpc>
        <a:spcBef>
          <a:spcPts val="200"/>
        </a:spcBef>
        <a:spcAft>
          <a:spcPct val="0"/>
        </a:spcAft>
        <a:buFont typeface="Arial" charset="0"/>
        <a:buChar char="•"/>
        <a:defRPr sz="900" kern="1200">
          <a:solidFill>
            <a:schemeClr val="tx1"/>
          </a:solidFill>
          <a:latin typeface="+mn-lt"/>
          <a:ea typeface="+mn-ea"/>
          <a:cs typeface="+mn-cs"/>
        </a:defRPr>
      </a:lvl2pPr>
      <a:lvl3pPr marL="449263" indent="-88900" algn="l" defTabSz="358775" rtl="0" eaLnBrk="0" fontAlgn="base" hangingPunct="0">
        <a:lnSpc>
          <a:spcPct val="90000"/>
        </a:lnSpc>
        <a:spcBef>
          <a:spcPts val="200"/>
        </a:spcBef>
        <a:spcAft>
          <a:spcPct val="0"/>
        </a:spcAft>
        <a:buFont typeface="Arial" charset="0"/>
        <a:buChar char="•"/>
        <a:defRPr sz="700" kern="1200">
          <a:solidFill>
            <a:schemeClr val="tx1"/>
          </a:solidFill>
          <a:latin typeface="+mn-lt"/>
          <a:ea typeface="+mn-ea"/>
          <a:cs typeface="+mn-cs"/>
        </a:defRPr>
      </a:lvl3pPr>
      <a:lvl4pPr marL="628650" indent="-88900" algn="l" defTabSz="358775" rtl="0" eaLnBrk="0" fontAlgn="base" hangingPunct="0">
        <a:lnSpc>
          <a:spcPct val="90000"/>
        </a:lnSpc>
        <a:spcBef>
          <a:spcPts val="200"/>
        </a:spcBef>
        <a:spcAft>
          <a:spcPct val="0"/>
        </a:spcAft>
        <a:buFont typeface="Arial" charset="0"/>
        <a:buChar char="•"/>
        <a:defRPr sz="700" kern="1200">
          <a:solidFill>
            <a:schemeClr val="tx1"/>
          </a:solidFill>
          <a:latin typeface="+mn-lt"/>
          <a:ea typeface="+mn-ea"/>
          <a:cs typeface="+mn-cs"/>
        </a:defRPr>
      </a:lvl4pPr>
      <a:lvl5pPr marL="809625" indent="-88900" algn="l" defTabSz="358775" rtl="0" eaLnBrk="0" fontAlgn="base" hangingPunct="0">
        <a:lnSpc>
          <a:spcPct val="90000"/>
        </a:lnSpc>
        <a:spcBef>
          <a:spcPts val="200"/>
        </a:spcBef>
        <a:spcAft>
          <a:spcPct val="0"/>
        </a:spcAft>
        <a:buFont typeface="Arial" charset="0"/>
        <a:buChar char="•"/>
        <a:defRPr sz="700" kern="1200">
          <a:solidFill>
            <a:schemeClr val="tx1"/>
          </a:solidFill>
          <a:latin typeface="+mn-lt"/>
          <a:ea typeface="+mn-ea"/>
          <a:cs typeface="+mn-cs"/>
        </a:defRPr>
      </a:lvl5pPr>
      <a:lvl6pPr marL="990249" indent="-90023" algn="l" defTabSz="360091" rtl="0" eaLnBrk="1" latinLnBrk="0" hangingPunct="1">
        <a:lnSpc>
          <a:spcPct val="90000"/>
        </a:lnSpc>
        <a:spcBef>
          <a:spcPts val="197"/>
        </a:spcBef>
        <a:buFont typeface="Arial" panose="020B0604020202020204" pitchFamily="34" charset="0"/>
        <a:buChar char="•"/>
        <a:defRPr sz="709" kern="1200">
          <a:solidFill>
            <a:schemeClr val="tx1"/>
          </a:solidFill>
          <a:latin typeface="+mn-lt"/>
          <a:ea typeface="+mn-ea"/>
          <a:cs typeface="+mn-cs"/>
        </a:defRPr>
      </a:lvl6pPr>
      <a:lvl7pPr marL="1170295" indent="-90023" algn="l" defTabSz="360091" rtl="0" eaLnBrk="1" latinLnBrk="0" hangingPunct="1">
        <a:lnSpc>
          <a:spcPct val="90000"/>
        </a:lnSpc>
        <a:spcBef>
          <a:spcPts val="197"/>
        </a:spcBef>
        <a:buFont typeface="Arial" panose="020B0604020202020204" pitchFamily="34" charset="0"/>
        <a:buChar char="•"/>
        <a:defRPr sz="709" kern="1200">
          <a:solidFill>
            <a:schemeClr val="tx1"/>
          </a:solidFill>
          <a:latin typeface="+mn-lt"/>
          <a:ea typeface="+mn-ea"/>
          <a:cs typeface="+mn-cs"/>
        </a:defRPr>
      </a:lvl7pPr>
      <a:lvl8pPr marL="1350340" indent="-90023" algn="l" defTabSz="360091" rtl="0" eaLnBrk="1" latinLnBrk="0" hangingPunct="1">
        <a:lnSpc>
          <a:spcPct val="90000"/>
        </a:lnSpc>
        <a:spcBef>
          <a:spcPts val="197"/>
        </a:spcBef>
        <a:buFont typeface="Arial" panose="020B0604020202020204" pitchFamily="34" charset="0"/>
        <a:buChar char="•"/>
        <a:defRPr sz="709" kern="1200">
          <a:solidFill>
            <a:schemeClr val="tx1"/>
          </a:solidFill>
          <a:latin typeface="+mn-lt"/>
          <a:ea typeface="+mn-ea"/>
          <a:cs typeface="+mn-cs"/>
        </a:defRPr>
      </a:lvl8pPr>
      <a:lvl9pPr marL="1530386" indent="-90023" algn="l" defTabSz="360091" rtl="0" eaLnBrk="1" latinLnBrk="0" hangingPunct="1">
        <a:lnSpc>
          <a:spcPct val="90000"/>
        </a:lnSpc>
        <a:spcBef>
          <a:spcPts val="197"/>
        </a:spcBef>
        <a:buFont typeface="Arial" panose="020B0604020202020204" pitchFamily="34" charset="0"/>
        <a:buChar char="•"/>
        <a:defRPr sz="709" kern="1200">
          <a:solidFill>
            <a:schemeClr val="tx1"/>
          </a:solidFill>
          <a:latin typeface="+mn-lt"/>
          <a:ea typeface="+mn-ea"/>
          <a:cs typeface="+mn-cs"/>
        </a:defRPr>
      </a:lvl9pPr>
    </p:bodyStyle>
    <p:otherStyle>
      <a:defPPr>
        <a:defRPr lang="en-US"/>
      </a:defPPr>
      <a:lvl1pPr marL="0" algn="l" defTabSz="360091" rtl="0" eaLnBrk="1" latinLnBrk="0" hangingPunct="1">
        <a:defRPr sz="709" kern="1200">
          <a:solidFill>
            <a:schemeClr val="tx1"/>
          </a:solidFill>
          <a:latin typeface="+mn-lt"/>
          <a:ea typeface="+mn-ea"/>
          <a:cs typeface="+mn-cs"/>
        </a:defRPr>
      </a:lvl1pPr>
      <a:lvl2pPr marL="180045" algn="l" defTabSz="360091" rtl="0" eaLnBrk="1" latinLnBrk="0" hangingPunct="1">
        <a:defRPr sz="709" kern="1200">
          <a:solidFill>
            <a:schemeClr val="tx1"/>
          </a:solidFill>
          <a:latin typeface="+mn-lt"/>
          <a:ea typeface="+mn-ea"/>
          <a:cs typeface="+mn-cs"/>
        </a:defRPr>
      </a:lvl2pPr>
      <a:lvl3pPr marL="360091" algn="l" defTabSz="360091" rtl="0" eaLnBrk="1" latinLnBrk="0" hangingPunct="1">
        <a:defRPr sz="709" kern="1200">
          <a:solidFill>
            <a:schemeClr val="tx1"/>
          </a:solidFill>
          <a:latin typeface="+mn-lt"/>
          <a:ea typeface="+mn-ea"/>
          <a:cs typeface="+mn-cs"/>
        </a:defRPr>
      </a:lvl3pPr>
      <a:lvl4pPr marL="540136" algn="l" defTabSz="360091" rtl="0" eaLnBrk="1" latinLnBrk="0" hangingPunct="1">
        <a:defRPr sz="709" kern="1200">
          <a:solidFill>
            <a:schemeClr val="tx1"/>
          </a:solidFill>
          <a:latin typeface="+mn-lt"/>
          <a:ea typeface="+mn-ea"/>
          <a:cs typeface="+mn-cs"/>
        </a:defRPr>
      </a:lvl4pPr>
      <a:lvl5pPr marL="720181" algn="l" defTabSz="360091" rtl="0" eaLnBrk="1" latinLnBrk="0" hangingPunct="1">
        <a:defRPr sz="709" kern="1200">
          <a:solidFill>
            <a:schemeClr val="tx1"/>
          </a:solidFill>
          <a:latin typeface="+mn-lt"/>
          <a:ea typeface="+mn-ea"/>
          <a:cs typeface="+mn-cs"/>
        </a:defRPr>
      </a:lvl5pPr>
      <a:lvl6pPr marL="900227" algn="l" defTabSz="360091" rtl="0" eaLnBrk="1" latinLnBrk="0" hangingPunct="1">
        <a:defRPr sz="709" kern="1200">
          <a:solidFill>
            <a:schemeClr val="tx1"/>
          </a:solidFill>
          <a:latin typeface="+mn-lt"/>
          <a:ea typeface="+mn-ea"/>
          <a:cs typeface="+mn-cs"/>
        </a:defRPr>
      </a:lvl6pPr>
      <a:lvl7pPr marL="1080272" algn="l" defTabSz="360091" rtl="0" eaLnBrk="1" latinLnBrk="0" hangingPunct="1">
        <a:defRPr sz="709" kern="1200">
          <a:solidFill>
            <a:schemeClr val="tx1"/>
          </a:solidFill>
          <a:latin typeface="+mn-lt"/>
          <a:ea typeface="+mn-ea"/>
          <a:cs typeface="+mn-cs"/>
        </a:defRPr>
      </a:lvl7pPr>
      <a:lvl8pPr marL="1260318" algn="l" defTabSz="360091" rtl="0" eaLnBrk="1" latinLnBrk="0" hangingPunct="1">
        <a:defRPr sz="709" kern="1200">
          <a:solidFill>
            <a:schemeClr val="tx1"/>
          </a:solidFill>
          <a:latin typeface="+mn-lt"/>
          <a:ea typeface="+mn-ea"/>
          <a:cs typeface="+mn-cs"/>
        </a:defRPr>
      </a:lvl8pPr>
      <a:lvl9pPr marL="1440363" algn="l" defTabSz="360091" rtl="0" eaLnBrk="1" latinLnBrk="0" hangingPunct="1">
        <a:defRPr sz="70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5"/>
          <p:cNvSpPr>
            <a:spLocks noChangeArrowheads="1"/>
          </p:cNvSpPr>
          <p:nvPr/>
        </p:nvSpPr>
        <p:spPr bwMode="auto">
          <a:xfrm>
            <a:off x="0" y="0"/>
            <a:ext cx="3600450" cy="7199313"/>
          </a:xfrm>
          <a:prstGeom prst="rect">
            <a:avLst/>
          </a:prstGeom>
          <a:solidFill>
            <a:schemeClr val="accent1"/>
          </a:solidFill>
          <a:ln w="9525">
            <a:noFill/>
            <a:miter lim="800000"/>
            <a:headEnd/>
            <a:tailEnd/>
          </a:ln>
          <a:effectLst/>
        </p:spPr>
        <p:txBody>
          <a:bodyPr wrap="none" anchor="ctr"/>
          <a:lstStyle/>
          <a:p>
            <a:endParaRPr lang="zh-CN" altLang="en-US"/>
          </a:p>
        </p:txBody>
      </p:sp>
      <p:sp>
        <p:nvSpPr>
          <p:cNvPr id="14337" name="文本框 4"/>
          <p:cNvSpPr txBox="1">
            <a:spLocks noChangeArrowheads="1"/>
          </p:cNvSpPr>
          <p:nvPr/>
        </p:nvSpPr>
        <p:spPr bwMode="auto">
          <a:xfrm>
            <a:off x="239713" y="2460625"/>
            <a:ext cx="3262312" cy="323850"/>
          </a:xfrm>
          <a:prstGeom prst="rect">
            <a:avLst/>
          </a:prstGeom>
          <a:noFill/>
          <a:ln w="9525">
            <a:noFill/>
            <a:miter lim="800000"/>
            <a:headEnd/>
            <a:tailEnd/>
          </a:ln>
        </p:spPr>
        <p:txBody>
          <a:bodyPr wrap="none">
            <a:spAutoFit/>
          </a:bodyPr>
          <a:lstStyle/>
          <a:p>
            <a:r>
              <a:rPr lang="zh-CN" altLang="en-US" sz="1500" b="1">
                <a:latin typeface="微软雅黑" pitchFamily="34" charset="-122"/>
                <a:ea typeface="微软雅黑" pitchFamily="34" charset="-122"/>
              </a:rPr>
              <a:t>城市更新（“三旧”改造）公众指南</a:t>
            </a:r>
          </a:p>
        </p:txBody>
      </p:sp>
      <p:sp>
        <p:nvSpPr>
          <p:cNvPr id="14338" name="文本框 5"/>
          <p:cNvSpPr txBox="1">
            <a:spLocks noChangeArrowheads="1"/>
          </p:cNvSpPr>
          <p:nvPr/>
        </p:nvSpPr>
        <p:spPr bwMode="auto">
          <a:xfrm>
            <a:off x="623888" y="3167063"/>
            <a:ext cx="2470150" cy="274637"/>
          </a:xfrm>
          <a:prstGeom prst="rect">
            <a:avLst/>
          </a:prstGeom>
          <a:noFill/>
          <a:ln w="9525">
            <a:noFill/>
            <a:miter lim="800000"/>
            <a:headEnd/>
            <a:tailEnd/>
          </a:ln>
        </p:spPr>
        <p:txBody>
          <a:bodyPr wrap="none">
            <a:spAutoFit/>
          </a:bodyPr>
          <a:lstStyle/>
          <a:p>
            <a:r>
              <a:rPr lang="zh-CN" altLang="en-US" sz="1200">
                <a:latin typeface="微软雅黑" pitchFamily="34" charset="-122"/>
                <a:ea typeface="微软雅黑" pitchFamily="34" charset="-122"/>
              </a:rPr>
              <a:t>顺德区三旧改造工作领导组办公室</a:t>
            </a:r>
          </a:p>
        </p:txBody>
      </p:sp>
      <p:sp>
        <p:nvSpPr>
          <p:cNvPr id="14339" name="文本框 3"/>
          <p:cNvSpPr txBox="1">
            <a:spLocks noChangeArrowheads="1"/>
          </p:cNvSpPr>
          <p:nvPr/>
        </p:nvSpPr>
        <p:spPr bwMode="auto">
          <a:xfrm>
            <a:off x="1155700" y="3887788"/>
            <a:ext cx="946150" cy="274637"/>
          </a:xfrm>
          <a:prstGeom prst="rect">
            <a:avLst/>
          </a:prstGeom>
          <a:noFill/>
          <a:ln w="9525">
            <a:noFill/>
            <a:miter lim="800000"/>
            <a:headEnd/>
            <a:tailEnd/>
          </a:ln>
        </p:spPr>
        <p:txBody>
          <a:bodyPr wrap="none">
            <a:spAutoFit/>
          </a:bodyPr>
          <a:lstStyle/>
          <a:p>
            <a:r>
              <a:rPr lang="zh-CN" altLang="en-US" sz="1200">
                <a:latin typeface="微软雅黑" pitchFamily="34" charset="-122"/>
                <a:ea typeface="微软雅黑" pitchFamily="34" charset="-122"/>
              </a:rPr>
              <a:t>二零一六年</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pic>
        <p:nvPicPr>
          <p:cNvPr id="27650" name="图片 2"/>
          <p:cNvPicPr>
            <a:picLocks noChangeAspect="1"/>
          </p:cNvPicPr>
          <p:nvPr/>
        </p:nvPicPr>
        <p:blipFill>
          <a:blip r:embed="rId2">
            <a:clrChange>
              <a:clrFrom>
                <a:srgbClr val="FDFDFD"/>
              </a:clrFrom>
              <a:clrTo>
                <a:srgbClr val="FDFDFD">
                  <a:alpha val="0"/>
                </a:srgbClr>
              </a:clrTo>
            </a:clrChange>
          </a:blip>
          <a:srcRect/>
          <a:stretch>
            <a:fillRect/>
          </a:stretch>
        </p:blipFill>
        <p:spPr bwMode="auto">
          <a:xfrm>
            <a:off x="150813" y="261938"/>
            <a:ext cx="3309937" cy="4429125"/>
          </a:xfrm>
          <a:prstGeom prst="rect">
            <a:avLst/>
          </a:prstGeom>
          <a:noFill/>
          <a:ln w="9525">
            <a:noFill/>
            <a:miter lim="800000"/>
            <a:headEnd/>
            <a:tailEnd/>
          </a:ln>
        </p:spPr>
      </p:pic>
      <p:sp>
        <p:nvSpPr>
          <p:cNvPr id="7" name="文本框 6"/>
          <p:cNvSpPr txBox="1"/>
          <p:nvPr/>
        </p:nvSpPr>
        <p:spPr>
          <a:xfrm>
            <a:off x="0" y="0"/>
            <a:ext cx="3600450" cy="261938"/>
          </a:xfrm>
          <a:prstGeom prst="rect">
            <a:avLst/>
          </a:prstGeom>
          <a:solidFill>
            <a:schemeClr val="accent2">
              <a:lumMod val="60000"/>
              <a:lumOff val="40000"/>
            </a:schemeClr>
          </a:solidFill>
        </p:spPr>
        <p:txBody>
          <a:bodyPr>
            <a:spAutoFit/>
          </a:bodyPr>
          <a:lstStyle/>
          <a:p>
            <a:pPr>
              <a:defRPr/>
            </a:pPr>
            <a:r>
              <a:rPr lang="zh-CN" altLang="en-US" sz="1100" b="1">
                <a:solidFill>
                  <a:srgbClr val="4F96D5"/>
                </a:solidFill>
                <a:latin typeface="微软雅黑" pitchFamily="34" charset="-122"/>
                <a:ea typeface="微软雅黑" pitchFamily="34" charset="-122"/>
              </a:rPr>
              <a:t>项目认定审批流程图（区三改办审批权限）</a:t>
            </a:r>
          </a:p>
        </p:txBody>
      </p:sp>
      <p:sp>
        <p:nvSpPr>
          <p:cNvPr id="8" name="文本框 7"/>
          <p:cNvSpPr txBox="1"/>
          <p:nvPr/>
        </p:nvSpPr>
        <p:spPr>
          <a:xfrm>
            <a:off x="0" y="4865688"/>
            <a:ext cx="3600450" cy="247650"/>
          </a:xfrm>
          <a:prstGeom prst="rect">
            <a:avLst/>
          </a:prstGeom>
          <a:solidFill>
            <a:schemeClr val="accent2">
              <a:lumMod val="60000"/>
              <a:lumOff val="40000"/>
            </a:schemeClr>
          </a:solidFill>
        </p:spPr>
        <p:txBody>
          <a:bodyPr>
            <a:spAutoFit/>
          </a:bodyPr>
          <a:lstStyle/>
          <a:p>
            <a:pPr fontAlgn="auto">
              <a:spcBef>
                <a:spcPts val="0"/>
              </a:spcBef>
              <a:spcAft>
                <a:spcPts val="0"/>
              </a:spcAft>
              <a:defRPr/>
            </a:pPr>
            <a:r>
              <a:rPr lang="zh-CN" altLang="en-US" sz="1000" b="1" dirty="0">
                <a:solidFill>
                  <a:schemeClr val="bg1">
                    <a:lumMod val="95000"/>
                  </a:schemeClr>
                </a:solidFill>
                <a:latin typeface="微软雅黑" panose="020B0503020204020204" pitchFamily="34" charset="-122"/>
                <a:ea typeface="微软雅黑" panose="020B0503020204020204" pitchFamily="34" charset="-122"/>
              </a:rPr>
              <a:t>接件窗口</a:t>
            </a:r>
          </a:p>
        </p:txBody>
      </p:sp>
      <p:sp>
        <p:nvSpPr>
          <p:cNvPr id="13" name="文本框 12"/>
          <p:cNvSpPr txBox="1"/>
          <p:nvPr/>
        </p:nvSpPr>
        <p:spPr>
          <a:xfrm>
            <a:off x="0" y="5260975"/>
            <a:ext cx="3600450" cy="1938338"/>
          </a:xfrm>
          <a:prstGeom prst="rect">
            <a:avLst/>
          </a:prstGeom>
          <a:solidFill>
            <a:schemeClr val="accent2">
              <a:lumMod val="60000"/>
              <a:lumOff val="40000"/>
            </a:schemeClr>
          </a:solidFill>
        </p:spPr>
        <p:txBody>
          <a:bodyPr>
            <a:spAutoFit/>
          </a:bodyPr>
          <a:lstStyle/>
          <a:p>
            <a:pPr fontAlgn="auto">
              <a:spcBef>
                <a:spcPts val="0"/>
              </a:spcBef>
              <a:spcAft>
                <a:spcPts val="0"/>
              </a:spcAft>
              <a:defRPr/>
            </a:pPr>
            <a:r>
              <a:rPr lang="zh-CN" altLang="en-US" sz="1000" b="1" dirty="0">
                <a:solidFill>
                  <a:schemeClr val="bg1">
                    <a:lumMod val="95000"/>
                  </a:schemeClr>
                </a:solidFill>
                <a:latin typeface="微软雅黑" panose="020B0503020204020204" pitchFamily="34" charset="-122"/>
                <a:ea typeface="微软雅黑" panose="020B0503020204020204" pitchFamily="34" charset="-122"/>
              </a:rPr>
              <a:t>咨询电话</a:t>
            </a:r>
            <a:endParaRPr lang="en-US" altLang="zh-CN" sz="10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0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0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0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0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0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0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0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0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0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0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0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7654" name="文本框 14"/>
          <p:cNvSpPr txBox="1">
            <a:spLocks noChangeArrowheads="1"/>
          </p:cNvSpPr>
          <p:nvPr/>
        </p:nvSpPr>
        <p:spPr bwMode="auto">
          <a:xfrm>
            <a:off x="887413" y="4875213"/>
            <a:ext cx="2236787" cy="246062"/>
          </a:xfrm>
          <a:prstGeom prst="rect">
            <a:avLst/>
          </a:prstGeom>
          <a:noFill/>
          <a:ln w="9525">
            <a:noFill/>
            <a:miter lim="800000"/>
            <a:headEnd/>
            <a:tailEnd/>
          </a:ln>
        </p:spPr>
        <p:txBody>
          <a:bodyPr wrap="none">
            <a:spAutoFit/>
          </a:bodyPr>
          <a:lstStyle/>
          <a:p>
            <a:r>
              <a:rPr lang="zh-CN" altLang="en-US" sz="1000">
                <a:latin typeface="微软雅黑" pitchFamily="34" charset="-122"/>
                <a:ea typeface="微软雅黑" pitchFamily="34" charset="-122"/>
              </a:rPr>
              <a:t>所在的镇政府（街道办事处）三改办</a:t>
            </a:r>
          </a:p>
        </p:txBody>
      </p:sp>
      <p:sp>
        <p:nvSpPr>
          <p:cNvPr id="27655" name="矩形 1"/>
          <p:cNvSpPr>
            <a:spLocks noChangeArrowheads="1"/>
          </p:cNvSpPr>
          <p:nvPr/>
        </p:nvSpPr>
        <p:spPr bwMode="auto">
          <a:xfrm>
            <a:off x="431800" y="5399088"/>
            <a:ext cx="3024188" cy="1692275"/>
          </a:xfrm>
          <a:prstGeom prst="rect">
            <a:avLst/>
          </a:prstGeom>
          <a:noFill/>
          <a:ln w="9525">
            <a:noFill/>
            <a:miter lim="800000"/>
            <a:headEnd/>
            <a:tailEnd/>
          </a:ln>
        </p:spPr>
        <p:txBody>
          <a:bodyPr>
            <a:spAutoFit/>
          </a:bodyPr>
          <a:lstStyle/>
          <a:p>
            <a:pPr>
              <a:lnSpc>
                <a:spcPct val="150000"/>
              </a:lnSpc>
            </a:pPr>
            <a:r>
              <a:rPr lang="zh-CN" altLang="en-US" sz="1000">
                <a:latin typeface="微软雅黑" pitchFamily="34" charset="-122"/>
                <a:ea typeface="微软雅黑" pitchFamily="34" charset="-122"/>
              </a:rPr>
              <a:t>大良</a:t>
            </a:r>
            <a:r>
              <a:rPr lang="en-US" altLang="zh-CN" sz="1000">
                <a:latin typeface="微软雅黑" pitchFamily="34" charset="-122"/>
                <a:ea typeface="微软雅黑" pitchFamily="34" charset="-122"/>
              </a:rPr>
              <a:t>22382271</a:t>
            </a:r>
            <a:r>
              <a:rPr lang="zh-CN" altLang="en-US" sz="1000">
                <a:latin typeface="微软雅黑" pitchFamily="34" charset="-122"/>
                <a:ea typeface="微软雅黑" pitchFamily="34" charset="-122"/>
              </a:rPr>
              <a:t>、容桂</a:t>
            </a:r>
            <a:r>
              <a:rPr lang="en-US" altLang="zh-CN" sz="1000">
                <a:latin typeface="微软雅黑" pitchFamily="34" charset="-122"/>
                <a:ea typeface="微软雅黑" pitchFamily="34" charset="-122"/>
              </a:rPr>
              <a:t>28878714</a:t>
            </a:r>
          </a:p>
          <a:p>
            <a:pPr>
              <a:lnSpc>
                <a:spcPct val="150000"/>
              </a:lnSpc>
            </a:pPr>
            <a:r>
              <a:rPr lang="zh-CN" altLang="en-US" sz="1000">
                <a:latin typeface="微软雅黑" pitchFamily="34" charset="-122"/>
                <a:ea typeface="微软雅黑" pitchFamily="34" charset="-122"/>
              </a:rPr>
              <a:t>伦教</a:t>
            </a:r>
            <a:r>
              <a:rPr lang="en-US" altLang="zh-CN" sz="1000">
                <a:latin typeface="微软雅黑" pitchFamily="34" charset="-122"/>
                <a:ea typeface="微软雅黑" pitchFamily="34" charset="-122"/>
              </a:rPr>
              <a:t>27751283</a:t>
            </a:r>
            <a:r>
              <a:rPr lang="zh-CN" altLang="en-US" sz="1000">
                <a:latin typeface="微软雅黑" pitchFamily="34" charset="-122"/>
                <a:ea typeface="微软雅黑" pitchFamily="34" charset="-122"/>
              </a:rPr>
              <a:t>、勒流</a:t>
            </a:r>
            <a:r>
              <a:rPr lang="en-US" altLang="zh-CN" sz="1000">
                <a:latin typeface="微软雅黑" pitchFamily="34" charset="-122"/>
                <a:ea typeface="微软雅黑" pitchFamily="34" charset="-122"/>
              </a:rPr>
              <a:t>25527725</a:t>
            </a:r>
          </a:p>
          <a:p>
            <a:pPr>
              <a:lnSpc>
                <a:spcPct val="150000"/>
              </a:lnSpc>
            </a:pPr>
            <a:r>
              <a:rPr lang="zh-CN" altLang="en-US" sz="1000">
                <a:latin typeface="微软雅黑" pitchFamily="34" charset="-122"/>
                <a:ea typeface="微软雅黑" pitchFamily="34" charset="-122"/>
              </a:rPr>
              <a:t>陈村</a:t>
            </a:r>
            <a:r>
              <a:rPr lang="en-US" altLang="zh-CN" sz="1000">
                <a:latin typeface="微软雅黑" pitchFamily="34" charset="-122"/>
                <a:ea typeface="微软雅黑" pitchFamily="34" charset="-122"/>
              </a:rPr>
              <a:t>23305033</a:t>
            </a:r>
            <a:r>
              <a:rPr lang="zh-CN" altLang="en-US" sz="1000">
                <a:latin typeface="微软雅黑" pitchFamily="34" charset="-122"/>
                <a:ea typeface="微软雅黑" pitchFamily="34" charset="-122"/>
              </a:rPr>
              <a:t>、北滘</a:t>
            </a:r>
            <a:r>
              <a:rPr lang="en-US" altLang="zh-CN" sz="1000">
                <a:latin typeface="微软雅黑" pitchFamily="34" charset="-122"/>
                <a:ea typeface="微软雅黑" pitchFamily="34" charset="-122"/>
              </a:rPr>
              <a:t>26393118</a:t>
            </a:r>
          </a:p>
          <a:p>
            <a:pPr>
              <a:lnSpc>
                <a:spcPct val="150000"/>
              </a:lnSpc>
            </a:pPr>
            <a:r>
              <a:rPr lang="zh-CN" altLang="en-US" sz="1000">
                <a:latin typeface="微软雅黑" pitchFamily="34" charset="-122"/>
                <a:ea typeface="微软雅黑" pitchFamily="34" charset="-122"/>
              </a:rPr>
              <a:t>乐从</a:t>
            </a:r>
            <a:r>
              <a:rPr lang="en-US" altLang="zh-CN" sz="1000">
                <a:latin typeface="微软雅黑" pitchFamily="34" charset="-122"/>
                <a:ea typeface="微软雅黑" pitchFamily="34" charset="-122"/>
              </a:rPr>
              <a:t>28331704</a:t>
            </a:r>
            <a:r>
              <a:rPr lang="zh-CN" altLang="en-US" sz="1000">
                <a:latin typeface="微软雅黑" pitchFamily="34" charset="-122"/>
                <a:ea typeface="微软雅黑" pitchFamily="34" charset="-122"/>
              </a:rPr>
              <a:t>、龙江</a:t>
            </a:r>
            <a:r>
              <a:rPr lang="en-US" altLang="zh-CN" sz="1000">
                <a:latin typeface="微软雅黑" pitchFamily="34" charset="-122"/>
                <a:ea typeface="微软雅黑" pitchFamily="34" charset="-122"/>
              </a:rPr>
              <a:t>23888750</a:t>
            </a:r>
          </a:p>
          <a:p>
            <a:pPr>
              <a:lnSpc>
                <a:spcPct val="150000"/>
              </a:lnSpc>
            </a:pPr>
            <a:r>
              <a:rPr lang="zh-CN" altLang="en-US" sz="1000">
                <a:latin typeface="微软雅黑" pitchFamily="34" charset="-122"/>
                <a:ea typeface="微软雅黑" pitchFamily="34" charset="-122"/>
              </a:rPr>
              <a:t>杏坛</a:t>
            </a:r>
            <a:r>
              <a:rPr lang="en-US" altLang="zh-CN" sz="1000">
                <a:latin typeface="微软雅黑" pitchFamily="34" charset="-122"/>
                <a:ea typeface="微软雅黑" pitchFamily="34" charset="-122"/>
              </a:rPr>
              <a:t>27388766</a:t>
            </a:r>
            <a:r>
              <a:rPr lang="zh-CN" altLang="en-US" sz="1000">
                <a:latin typeface="微软雅黑" pitchFamily="34" charset="-122"/>
                <a:ea typeface="微软雅黑" pitchFamily="34" charset="-122"/>
              </a:rPr>
              <a:t>、均安</a:t>
            </a:r>
            <a:r>
              <a:rPr lang="en-US" altLang="zh-CN" sz="1000">
                <a:latin typeface="微软雅黑" pitchFamily="34" charset="-122"/>
                <a:ea typeface="微软雅黑" pitchFamily="34" charset="-122"/>
              </a:rPr>
              <a:t>25385532</a:t>
            </a:r>
          </a:p>
          <a:p>
            <a:pPr>
              <a:lnSpc>
                <a:spcPct val="150000"/>
              </a:lnSpc>
            </a:pPr>
            <a:r>
              <a:rPr lang="zh-CN" altLang="en-US" sz="1000">
                <a:latin typeface="微软雅黑" pitchFamily="34" charset="-122"/>
                <a:ea typeface="微软雅黑" pitchFamily="34" charset="-122"/>
              </a:rPr>
              <a:t>区三改办：</a:t>
            </a:r>
            <a:r>
              <a:rPr lang="en-US" altLang="zh-CN" sz="1000">
                <a:latin typeface="微软雅黑" pitchFamily="34" charset="-122"/>
                <a:ea typeface="微软雅黑" pitchFamily="34" charset="-122"/>
              </a:rPr>
              <a:t>22836411</a:t>
            </a:r>
          </a:p>
          <a:p>
            <a:pPr>
              <a:lnSpc>
                <a:spcPct val="150000"/>
              </a:lnSpc>
            </a:pPr>
            <a:r>
              <a:rPr lang="zh-CN" altLang="en-US" sz="1000">
                <a:latin typeface="微软雅黑" pitchFamily="34" charset="-122"/>
                <a:ea typeface="微软雅黑" pitchFamily="34" charset="-122"/>
              </a:rPr>
              <a:t>区城市更新发展中心：</a:t>
            </a:r>
            <a:r>
              <a:rPr lang="en-US" altLang="zh-CN" sz="1000">
                <a:latin typeface="微软雅黑" pitchFamily="34" charset="-122"/>
                <a:ea typeface="微软雅黑" pitchFamily="34" charset="-122"/>
              </a:rPr>
              <a:t>22837017</a:t>
            </a:r>
            <a:endParaRPr lang="zh-CN" altLang="en-US" sz="100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pic>
        <p:nvPicPr>
          <p:cNvPr id="28674" name="图片 1"/>
          <p:cNvPicPr>
            <a:picLocks noChangeAspect="1"/>
          </p:cNvPicPr>
          <p:nvPr/>
        </p:nvPicPr>
        <p:blipFill>
          <a:blip r:embed="rId2">
            <a:clrChange>
              <a:clrFrom>
                <a:srgbClr val="FDFDFD"/>
              </a:clrFrom>
              <a:clrTo>
                <a:srgbClr val="FDFDFD">
                  <a:alpha val="0"/>
                </a:srgbClr>
              </a:clrTo>
            </a:clrChange>
          </a:blip>
          <a:srcRect/>
          <a:stretch>
            <a:fillRect/>
          </a:stretch>
        </p:blipFill>
        <p:spPr bwMode="auto">
          <a:xfrm>
            <a:off x="85725" y="258763"/>
            <a:ext cx="3443288" cy="4538662"/>
          </a:xfrm>
          <a:prstGeom prst="rect">
            <a:avLst/>
          </a:prstGeom>
          <a:noFill/>
          <a:ln w="9525">
            <a:noFill/>
            <a:miter lim="800000"/>
            <a:headEnd/>
            <a:tailEnd/>
          </a:ln>
        </p:spPr>
      </p:pic>
      <p:sp>
        <p:nvSpPr>
          <p:cNvPr id="9" name="文本框 8"/>
          <p:cNvSpPr txBox="1"/>
          <p:nvPr/>
        </p:nvSpPr>
        <p:spPr>
          <a:xfrm>
            <a:off x="0" y="11113"/>
            <a:ext cx="3600450" cy="261937"/>
          </a:xfrm>
          <a:prstGeom prst="rect">
            <a:avLst/>
          </a:prstGeom>
          <a:solidFill>
            <a:schemeClr val="accent2">
              <a:lumMod val="60000"/>
              <a:lumOff val="40000"/>
            </a:schemeClr>
          </a:solidFill>
        </p:spPr>
        <p:txBody>
          <a:bodyPr>
            <a:spAutoFit/>
          </a:bodyPr>
          <a:lstStyle/>
          <a:p>
            <a:pPr>
              <a:defRPr/>
            </a:pPr>
            <a:r>
              <a:rPr lang="zh-CN" altLang="en-US" sz="1100" b="1">
                <a:solidFill>
                  <a:srgbClr val="4F96D5"/>
                </a:solidFill>
                <a:latin typeface="微软雅黑" pitchFamily="34" charset="-122"/>
                <a:ea typeface="微软雅黑" pitchFamily="34" charset="-122"/>
              </a:rPr>
              <a:t>项目认定审批流程图（镇政府（街道办事处）审批权限）</a:t>
            </a:r>
          </a:p>
        </p:txBody>
      </p:sp>
      <p:sp>
        <p:nvSpPr>
          <p:cNvPr id="16" name="文本框 15"/>
          <p:cNvSpPr txBox="1"/>
          <p:nvPr/>
        </p:nvSpPr>
        <p:spPr>
          <a:xfrm>
            <a:off x="0" y="4940300"/>
            <a:ext cx="3600450" cy="247650"/>
          </a:xfrm>
          <a:prstGeom prst="rect">
            <a:avLst/>
          </a:prstGeom>
          <a:solidFill>
            <a:schemeClr val="accent2">
              <a:lumMod val="60000"/>
              <a:lumOff val="40000"/>
            </a:schemeClr>
          </a:solidFill>
        </p:spPr>
        <p:txBody>
          <a:bodyPr>
            <a:spAutoFit/>
          </a:bodyPr>
          <a:lstStyle/>
          <a:p>
            <a:pPr fontAlgn="auto">
              <a:spcBef>
                <a:spcPts val="0"/>
              </a:spcBef>
              <a:spcAft>
                <a:spcPts val="0"/>
              </a:spcAft>
              <a:defRPr/>
            </a:pPr>
            <a:r>
              <a:rPr lang="zh-CN" altLang="en-US" sz="1000" b="1" dirty="0">
                <a:solidFill>
                  <a:schemeClr val="bg1">
                    <a:lumMod val="95000"/>
                  </a:schemeClr>
                </a:solidFill>
                <a:latin typeface="微软雅黑" panose="020B0503020204020204" pitchFamily="34" charset="-122"/>
                <a:ea typeface="微软雅黑" panose="020B0503020204020204" pitchFamily="34" charset="-122"/>
              </a:rPr>
              <a:t>接件窗口</a:t>
            </a:r>
          </a:p>
        </p:txBody>
      </p:sp>
      <p:sp>
        <p:nvSpPr>
          <p:cNvPr id="28677" name="文本框 16"/>
          <p:cNvSpPr txBox="1">
            <a:spLocks noChangeArrowheads="1"/>
          </p:cNvSpPr>
          <p:nvPr/>
        </p:nvSpPr>
        <p:spPr bwMode="auto">
          <a:xfrm>
            <a:off x="887413" y="4979988"/>
            <a:ext cx="2236787" cy="246062"/>
          </a:xfrm>
          <a:prstGeom prst="rect">
            <a:avLst/>
          </a:prstGeom>
          <a:noFill/>
          <a:ln w="9525">
            <a:noFill/>
            <a:miter lim="800000"/>
            <a:headEnd/>
            <a:tailEnd/>
          </a:ln>
        </p:spPr>
        <p:txBody>
          <a:bodyPr wrap="none">
            <a:spAutoFit/>
          </a:bodyPr>
          <a:lstStyle/>
          <a:p>
            <a:r>
              <a:rPr lang="zh-CN" altLang="en-US" sz="1000">
                <a:latin typeface="微软雅黑" pitchFamily="34" charset="-122"/>
                <a:ea typeface="微软雅黑" pitchFamily="34" charset="-122"/>
              </a:rPr>
              <a:t>所在的镇政府（街道办事处）三改办</a:t>
            </a:r>
          </a:p>
        </p:txBody>
      </p:sp>
      <p:sp>
        <p:nvSpPr>
          <p:cNvPr id="10" name="文本框 9"/>
          <p:cNvSpPr txBox="1"/>
          <p:nvPr/>
        </p:nvSpPr>
        <p:spPr>
          <a:xfrm>
            <a:off x="6350" y="5414963"/>
            <a:ext cx="3600450" cy="1784350"/>
          </a:xfrm>
          <a:prstGeom prst="rect">
            <a:avLst/>
          </a:prstGeom>
          <a:solidFill>
            <a:schemeClr val="accent2">
              <a:lumMod val="60000"/>
              <a:lumOff val="40000"/>
            </a:schemeClr>
          </a:solidFill>
        </p:spPr>
        <p:txBody>
          <a:bodyPr>
            <a:spAutoFit/>
          </a:bodyPr>
          <a:lstStyle/>
          <a:p>
            <a:pPr fontAlgn="auto">
              <a:spcBef>
                <a:spcPts val="0"/>
              </a:spcBef>
              <a:spcAft>
                <a:spcPts val="0"/>
              </a:spcAft>
              <a:defRPr/>
            </a:pPr>
            <a:r>
              <a:rPr lang="zh-CN" altLang="en-US" sz="1000" b="1" dirty="0">
                <a:solidFill>
                  <a:schemeClr val="bg1">
                    <a:lumMod val="95000"/>
                  </a:schemeClr>
                </a:solidFill>
                <a:latin typeface="微软雅黑" panose="020B0503020204020204" pitchFamily="34" charset="-122"/>
                <a:ea typeface="微软雅黑" panose="020B0503020204020204" pitchFamily="34" charset="-122"/>
              </a:rPr>
              <a:t>咨询电话</a:t>
            </a:r>
            <a:endParaRPr lang="en-US" altLang="zh-CN" sz="10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0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0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0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0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0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0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0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0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0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0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8679" name="矩形 7"/>
          <p:cNvSpPr>
            <a:spLocks noChangeArrowheads="1"/>
          </p:cNvSpPr>
          <p:nvPr/>
        </p:nvSpPr>
        <p:spPr bwMode="auto">
          <a:xfrm>
            <a:off x="576263" y="5507038"/>
            <a:ext cx="3024187" cy="1692275"/>
          </a:xfrm>
          <a:prstGeom prst="rect">
            <a:avLst/>
          </a:prstGeom>
          <a:noFill/>
          <a:ln w="9525">
            <a:noFill/>
            <a:miter lim="800000"/>
            <a:headEnd/>
            <a:tailEnd/>
          </a:ln>
        </p:spPr>
        <p:txBody>
          <a:bodyPr>
            <a:spAutoFit/>
          </a:bodyPr>
          <a:lstStyle/>
          <a:p>
            <a:pPr>
              <a:lnSpc>
                <a:spcPct val="150000"/>
              </a:lnSpc>
            </a:pPr>
            <a:r>
              <a:rPr lang="zh-CN" altLang="en-US" sz="1000">
                <a:latin typeface="微软雅黑" pitchFamily="34" charset="-122"/>
                <a:ea typeface="微软雅黑" pitchFamily="34" charset="-122"/>
              </a:rPr>
              <a:t>大良</a:t>
            </a:r>
            <a:r>
              <a:rPr lang="en-US" altLang="zh-CN" sz="1000">
                <a:latin typeface="微软雅黑" pitchFamily="34" charset="-122"/>
                <a:ea typeface="微软雅黑" pitchFamily="34" charset="-122"/>
              </a:rPr>
              <a:t>22382271</a:t>
            </a:r>
            <a:r>
              <a:rPr lang="zh-CN" altLang="en-US" sz="1000">
                <a:latin typeface="微软雅黑" pitchFamily="34" charset="-122"/>
                <a:ea typeface="微软雅黑" pitchFamily="34" charset="-122"/>
              </a:rPr>
              <a:t>、容桂</a:t>
            </a:r>
            <a:r>
              <a:rPr lang="en-US" altLang="zh-CN" sz="1000">
                <a:latin typeface="微软雅黑" pitchFamily="34" charset="-122"/>
                <a:ea typeface="微软雅黑" pitchFamily="34" charset="-122"/>
              </a:rPr>
              <a:t>28878714</a:t>
            </a:r>
          </a:p>
          <a:p>
            <a:pPr>
              <a:lnSpc>
                <a:spcPct val="150000"/>
              </a:lnSpc>
            </a:pPr>
            <a:r>
              <a:rPr lang="zh-CN" altLang="en-US" sz="1000">
                <a:latin typeface="微软雅黑" pitchFamily="34" charset="-122"/>
                <a:ea typeface="微软雅黑" pitchFamily="34" charset="-122"/>
              </a:rPr>
              <a:t>伦教</a:t>
            </a:r>
            <a:r>
              <a:rPr lang="en-US" altLang="zh-CN" sz="1000">
                <a:latin typeface="微软雅黑" pitchFamily="34" charset="-122"/>
                <a:ea typeface="微软雅黑" pitchFamily="34" charset="-122"/>
              </a:rPr>
              <a:t>27751283</a:t>
            </a:r>
            <a:r>
              <a:rPr lang="zh-CN" altLang="en-US" sz="1000">
                <a:latin typeface="微软雅黑" pitchFamily="34" charset="-122"/>
                <a:ea typeface="微软雅黑" pitchFamily="34" charset="-122"/>
              </a:rPr>
              <a:t>、勒流</a:t>
            </a:r>
            <a:r>
              <a:rPr lang="en-US" altLang="zh-CN" sz="1000">
                <a:latin typeface="微软雅黑" pitchFamily="34" charset="-122"/>
                <a:ea typeface="微软雅黑" pitchFamily="34" charset="-122"/>
              </a:rPr>
              <a:t>25527725</a:t>
            </a:r>
          </a:p>
          <a:p>
            <a:pPr>
              <a:lnSpc>
                <a:spcPct val="150000"/>
              </a:lnSpc>
            </a:pPr>
            <a:r>
              <a:rPr lang="zh-CN" altLang="en-US" sz="1000">
                <a:latin typeface="微软雅黑" pitchFamily="34" charset="-122"/>
                <a:ea typeface="微软雅黑" pitchFamily="34" charset="-122"/>
              </a:rPr>
              <a:t>陈村</a:t>
            </a:r>
            <a:r>
              <a:rPr lang="en-US" altLang="zh-CN" sz="1000">
                <a:latin typeface="微软雅黑" pitchFamily="34" charset="-122"/>
                <a:ea typeface="微软雅黑" pitchFamily="34" charset="-122"/>
              </a:rPr>
              <a:t>23305033</a:t>
            </a:r>
            <a:r>
              <a:rPr lang="zh-CN" altLang="en-US" sz="1000">
                <a:latin typeface="微软雅黑" pitchFamily="34" charset="-122"/>
                <a:ea typeface="微软雅黑" pitchFamily="34" charset="-122"/>
              </a:rPr>
              <a:t>、北滘</a:t>
            </a:r>
            <a:r>
              <a:rPr lang="en-US" altLang="zh-CN" sz="1000">
                <a:latin typeface="微软雅黑" pitchFamily="34" charset="-122"/>
                <a:ea typeface="微软雅黑" pitchFamily="34" charset="-122"/>
              </a:rPr>
              <a:t>26393118</a:t>
            </a:r>
          </a:p>
          <a:p>
            <a:pPr>
              <a:lnSpc>
                <a:spcPct val="150000"/>
              </a:lnSpc>
            </a:pPr>
            <a:r>
              <a:rPr lang="zh-CN" altLang="en-US" sz="1000">
                <a:latin typeface="微软雅黑" pitchFamily="34" charset="-122"/>
                <a:ea typeface="微软雅黑" pitchFamily="34" charset="-122"/>
              </a:rPr>
              <a:t>乐从</a:t>
            </a:r>
            <a:r>
              <a:rPr lang="en-US" altLang="zh-CN" sz="1000">
                <a:latin typeface="微软雅黑" pitchFamily="34" charset="-122"/>
                <a:ea typeface="微软雅黑" pitchFamily="34" charset="-122"/>
              </a:rPr>
              <a:t>28331704</a:t>
            </a:r>
            <a:r>
              <a:rPr lang="zh-CN" altLang="en-US" sz="1000">
                <a:latin typeface="微软雅黑" pitchFamily="34" charset="-122"/>
                <a:ea typeface="微软雅黑" pitchFamily="34" charset="-122"/>
              </a:rPr>
              <a:t>、龙江</a:t>
            </a:r>
            <a:r>
              <a:rPr lang="en-US" altLang="zh-CN" sz="1000">
                <a:latin typeface="微软雅黑" pitchFamily="34" charset="-122"/>
                <a:ea typeface="微软雅黑" pitchFamily="34" charset="-122"/>
              </a:rPr>
              <a:t>23888750</a:t>
            </a:r>
          </a:p>
          <a:p>
            <a:pPr>
              <a:lnSpc>
                <a:spcPct val="150000"/>
              </a:lnSpc>
            </a:pPr>
            <a:r>
              <a:rPr lang="zh-CN" altLang="en-US" sz="1000">
                <a:latin typeface="微软雅黑" pitchFamily="34" charset="-122"/>
                <a:ea typeface="微软雅黑" pitchFamily="34" charset="-122"/>
              </a:rPr>
              <a:t>杏坛</a:t>
            </a:r>
            <a:r>
              <a:rPr lang="en-US" altLang="zh-CN" sz="1000">
                <a:latin typeface="微软雅黑" pitchFamily="34" charset="-122"/>
                <a:ea typeface="微软雅黑" pitchFamily="34" charset="-122"/>
              </a:rPr>
              <a:t>27388766</a:t>
            </a:r>
            <a:r>
              <a:rPr lang="zh-CN" altLang="en-US" sz="1000">
                <a:latin typeface="微软雅黑" pitchFamily="34" charset="-122"/>
                <a:ea typeface="微软雅黑" pitchFamily="34" charset="-122"/>
              </a:rPr>
              <a:t>、均安</a:t>
            </a:r>
            <a:r>
              <a:rPr lang="en-US" altLang="zh-CN" sz="1000">
                <a:latin typeface="微软雅黑" pitchFamily="34" charset="-122"/>
                <a:ea typeface="微软雅黑" pitchFamily="34" charset="-122"/>
              </a:rPr>
              <a:t>25385532</a:t>
            </a:r>
          </a:p>
          <a:p>
            <a:pPr>
              <a:lnSpc>
                <a:spcPct val="150000"/>
              </a:lnSpc>
            </a:pPr>
            <a:r>
              <a:rPr lang="zh-CN" altLang="en-US" sz="1000">
                <a:latin typeface="微软雅黑" pitchFamily="34" charset="-122"/>
                <a:ea typeface="微软雅黑" pitchFamily="34" charset="-122"/>
              </a:rPr>
              <a:t>区三改办：</a:t>
            </a:r>
            <a:r>
              <a:rPr lang="en-US" altLang="zh-CN" sz="1000">
                <a:latin typeface="微软雅黑" pitchFamily="34" charset="-122"/>
                <a:ea typeface="微软雅黑" pitchFamily="34" charset="-122"/>
              </a:rPr>
              <a:t>22836411</a:t>
            </a:r>
          </a:p>
          <a:p>
            <a:pPr>
              <a:lnSpc>
                <a:spcPct val="150000"/>
              </a:lnSpc>
            </a:pPr>
            <a:r>
              <a:rPr lang="zh-CN" altLang="en-US" sz="1000">
                <a:latin typeface="微软雅黑" pitchFamily="34" charset="-122"/>
                <a:ea typeface="微软雅黑" pitchFamily="34" charset="-122"/>
              </a:rPr>
              <a:t>区城市更新发展中心：</a:t>
            </a:r>
            <a:r>
              <a:rPr lang="en-US" altLang="zh-CN" sz="1000">
                <a:latin typeface="微软雅黑" pitchFamily="34" charset="-122"/>
                <a:ea typeface="微软雅黑" pitchFamily="34" charset="-122"/>
              </a:rPr>
              <a:t>22837017</a:t>
            </a:r>
            <a:endParaRPr lang="zh-CN" altLang="en-US" sz="100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4B183"/>
        </a:solidFill>
        <a:effectLst/>
      </p:bgPr>
    </p:bg>
    <p:spTree>
      <p:nvGrpSpPr>
        <p:cNvPr id="1" name=""/>
        <p:cNvGrpSpPr/>
        <p:nvPr/>
      </p:nvGrpSpPr>
      <p:grpSpPr>
        <a:xfrm>
          <a:off x="0" y="0"/>
          <a:ext cx="0" cy="0"/>
          <a:chOff x="0" y="0"/>
          <a:chExt cx="0" cy="0"/>
        </a:xfrm>
      </p:grpSpPr>
      <p:sp>
        <p:nvSpPr>
          <p:cNvPr id="29698" name="文本框 2"/>
          <p:cNvSpPr txBox="1">
            <a:spLocks noChangeArrowheads="1"/>
          </p:cNvSpPr>
          <p:nvPr/>
        </p:nvSpPr>
        <p:spPr bwMode="auto">
          <a:xfrm>
            <a:off x="1008063" y="0"/>
            <a:ext cx="1708150" cy="274638"/>
          </a:xfrm>
          <a:prstGeom prst="rect">
            <a:avLst/>
          </a:prstGeom>
          <a:noFill/>
          <a:ln w="9525">
            <a:noFill/>
            <a:miter lim="800000"/>
            <a:headEnd/>
            <a:tailEnd/>
          </a:ln>
        </p:spPr>
        <p:txBody>
          <a:bodyPr wrap="none">
            <a:spAutoFit/>
          </a:bodyPr>
          <a:lstStyle/>
          <a:p>
            <a:r>
              <a:rPr lang="zh-CN" altLang="en-US" sz="1200" b="1">
                <a:solidFill>
                  <a:srgbClr val="4F96D5"/>
                </a:solidFill>
                <a:latin typeface="微软雅黑" pitchFamily="34" charset="-122"/>
                <a:ea typeface="微软雅黑" pitchFamily="34" charset="-122"/>
              </a:rPr>
              <a:t>项目认定申请资料要求</a:t>
            </a:r>
          </a:p>
        </p:txBody>
      </p:sp>
      <p:sp>
        <p:nvSpPr>
          <p:cNvPr id="29699" name="矩形 7"/>
          <p:cNvSpPr>
            <a:spLocks noChangeArrowheads="1"/>
          </p:cNvSpPr>
          <p:nvPr/>
        </p:nvSpPr>
        <p:spPr bwMode="auto">
          <a:xfrm>
            <a:off x="215900" y="287338"/>
            <a:ext cx="3024188" cy="6492875"/>
          </a:xfrm>
          <a:prstGeom prst="rect">
            <a:avLst/>
          </a:prstGeom>
          <a:noFill/>
          <a:ln w="9525">
            <a:noFill/>
            <a:miter lim="800000"/>
            <a:headEnd/>
            <a:tailEnd/>
          </a:ln>
        </p:spPr>
        <p:txBody>
          <a:bodyPr>
            <a:spAutoFit/>
          </a:bodyPr>
          <a:lstStyle/>
          <a:p>
            <a:pPr>
              <a:lnSpc>
                <a:spcPct val="150000"/>
              </a:lnSpc>
            </a:pPr>
            <a:r>
              <a:rPr lang="en-US" altLang="zh-CN" sz="1000">
                <a:latin typeface="微软雅黑" pitchFamily="34" charset="-122"/>
                <a:ea typeface="微软雅黑" pitchFamily="34" charset="-122"/>
              </a:rPr>
              <a:t>1.《</a:t>
            </a:r>
            <a:r>
              <a:rPr lang="zh-CN" altLang="en-US" sz="1000">
                <a:latin typeface="微软雅黑" pitchFamily="34" charset="-122"/>
                <a:ea typeface="微软雅黑" pitchFamily="34" charset="-122"/>
              </a:rPr>
              <a:t>顺德区城市更新（“三旧”改造）项目认定申报表</a:t>
            </a: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，申请单位盖章（或申请人签名并盖指模）；</a:t>
            </a:r>
          </a:p>
          <a:p>
            <a:pPr>
              <a:lnSpc>
                <a:spcPct val="150000"/>
              </a:lnSpc>
            </a:pPr>
            <a:r>
              <a:rPr lang="en-US" altLang="zh-CN" sz="1000">
                <a:latin typeface="微软雅黑" pitchFamily="34" charset="-122"/>
                <a:ea typeface="微软雅黑" pitchFamily="34" charset="-122"/>
              </a:rPr>
              <a:t>2.</a:t>
            </a:r>
            <a:r>
              <a:rPr lang="zh-CN" altLang="en-US" sz="1000">
                <a:latin typeface="微软雅黑" pitchFamily="34" charset="-122"/>
                <a:ea typeface="微软雅黑" pitchFamily="34" charset="-122"/>
              </a:rPr>
              <a:t>改造范围内的用地、房产权属依据复印件，包括自有的房地产权登记证件、购（租）地协议、收购（安置）协议以及其他需要提交的资料，由镇（街道）三改办校对，盖校对章，校对人签名；</a:t>
            </a:r>
          </a:p>
          <a:p>
            <a:pPr>
              <a:lnSpc>
                <a:spcPct val="150000"/>
              </a:lnSpc>
            </a:pPr>
            <a:r>
              <a:rPr lang="en-US" altLang="zh-CN" sz="1000">
                <a:latin typeface="微软雅黑" pitchFamily="34" charset="-122"/>
                <a:ea typeface="微软雅黑" pitchFamily="34" charset="-122"/>
              </a:rPr>
              <a:t>3.</a:t>
            </a:r>
            <a:r>
              <a:rPr lang="zh-CN" altLang="en-US" sz="1000">
                <a:latin typeface="微软雅黑" pitchFamily="34" charset="-122"/>
                <a:ea typeface="微软雅黑" pitchFamily="34" charset="-122"/>
              </a:rPr>
              <a:t>城市更新（“三旧”改造）改造方案，申请单位盖章（或申请人签名并盖指模）；</a:t>
            </a:r>
          </a:p>
          <a:p>
            <a:pPr>
              <a:lnSpc>
                <a:spcPct val="150000"/>
              </a:lnSpc>
            </a:pPr>
            <a:r>
              <a:rPr lang="en-US" altLang="zh-CN" sz="1000">
                <a:latin typeface="微软雅黑" pitchFamily="34" charset="-122"/>
                <a:ea typeface="微软雅黑" pitchFamily="34" charset="-122"/>
              </a:rPr>
              <a:t>4.</a:t>
            </a:r>
            <a:r>
              <a:rPr lang="zh-CN" altLang="en-US" sz="1000">
                <a:latin typeface="微软雅黑" pitchFamily="34" charset="-122"/>
                <a:ea typeface="微软雅黑" pitchFamily="34" charset="-122"/>
              </a:rPr>
              <a:t>项目现状多角度照片、摄影资料等，照片资料以</a:t>
            </a:r>
            <a:r>
              <a:rPr lang="en-US" altLang="zh-CN" sz="1000">
                <a:latin typeface="微软雅黑" pitchFamily="34" charset="-122"/>
                <a:ea typeface="微软雅黑" pitchFamily="34" charset="-122"/>
              </a:rPr>
              <a:t>A4</a:t>
            </a:r>
            <a:r>
              <a:rPr lang="zh-CN" altLang="en-US" sz="1000">
                <a:latin typeface="微软雅黑" pitchFamily="34" charset="-122"/>
                <a:ea typeface="微软雅黑" pitchFamily="34" charset="-122"/>
              </a:rPr>
              <a:t>打印可清晰展示照片要素为准进行适当排版，由镇（街道）三改办确认，确认人签名并盖镇（街道）三改办章；</a:t>
            </a:r>
          </a:p>
          <a:p>
            <a:pPr>
              <a:lnSpc>
                <a:spcPct val="150000"/>
              </a:lnSpc>
            </a:pPr>
            <a:r>
              <a:rPr lang="en-US" altLang="zh-CN" sz="1000">
                <a:latin typeface="微软雅黑" pitchFamily="34" charset="-122"/>
                <a:ea typeface="微软雅黑" pitchFamily="34" charset="-122"/>
              </a:rPr>
              <a:t>5.《**</a:t>
            </a:r>
            <a:r>
              <a:rPr lang="zh-CN" altLang="en-US" sz="1000">
                <a:latin typeface="微软雅黑" pitchFamily="34" charset="-122"/>
                <a:ea typeface="微软雅黑" pitchFamily="34" charset="-122"/>
              </a:rPr>
              <a:t>（改造项目）改造范围用地权属调查明细表</a:t>
            </a: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（附件</a:t>
            </a:r>
            <a:r>
              <a:rPr lang="en-US" altLang="zh-CN" sz="1000">
                <a:latin typeface="微软雅黑" pitchFamily="34" charset="-122"/>
                <a:ea typeface="微软雅黑" pitchFamily="34" charset="-122"/>
              </a:rPr>
              <a:t>3-4</a:t>
            </a:r>
            <a:r>
              <a:rPr lang="zh-CN" altLang="en-US" sz="1000">
                <a:latin typeface="微软雅黑" pitchFamily="34" charset="-122"/>
                <a:ea typeface="微软雅黑" pitchFamily="34" charset="-122"/>
              </a:rPr>
              <a:t>）</a:t>
            </a: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对项目界线范围内各地块的权属情况进行调查（对权属情况复杂，需以入户调查等方式核实具体权属情况，且属政府主导实施的项目，可按最新</a:t>
            </a:r>
            <a:r>
              <a:rPr lang="en-US" altLang="zh-CN" sz="1000">
                <a:latin typeface="微软雅黑" pitchFamily="34" charset="-122"/>
                <a:ea typeface="微软雅黑" pitchFamily="34" charset="-122"/>
              </a:rPr>
              <a:t>1:500</a:t>
            </a:r>
            <a:r>
              <a:rPr lang="zh-CN" altLang="en-US" sz="1000">
                <a:latin typeface="微软雅黑" pitchFamily="34" charset="-122"/>
                <a:ea typeface="微软雅黑" pitchFamily="34" charset="-122"/>
              </a:rPr>
              <a:t>地形图上的土地房产情况进行初步划定为待查），使用</a:t>
            </a:r>
            <a:r>
              <a:rPr lang="en-US" altLang="zh-CN" sz="1000">
                <a:latin typeface="微软雅黑" pitchFamily="34" charset="-122"/>
                <a:ea typeface="微软雅黑" pitchFamily="34" charset="-122"/>
              </a:rPr>
              <a:t>A3</a:t>
            </a:r>
            <a:r>
              <a:rPr lang="zh-CN" altLang="en-US" sz="1000">
                <a:latin typeface="微软雅黑" pitchFamily="34" charset="-122"/>
                <a:ea typeface="微软雅黑" pitchFamily="34" charset="-122"/>
              </a:rPr>
              <a:t>纸打印。申请单位盖章（或申请人签名并盖指模），由镇（街道）国土城建和水利局审核加具意见（经审核，无误。），审核人签名并盖镇（街道）国土城建和水利局章；</a:t>
            </a:r>
          </a:p>
          <a:p>
            <a:pPr>
              <a:lnSpc>
                <a:spcPct val="150000"/>
              </a:lnSpc>
            </a:pPr>
            <a:r>
              <a:rPr lang="en-US" altLang="zh-CN" sz="1000">
                <a:latin typeface="微软雅黑" pitchFamily="34" charset="-122"/>
                <a:ea typeface="微软雅黑" pitchFamily="34" charset="-122"/>
              </a:rPr>
              <a:t>6.</a:t>
            </a:r>
            <a:r>
              <a:rPr lang="zh-CN" altLang="en-US" sz="1000">
                <a:latin typeface="微软雅黑" pitchFamily="34" charset="-122"/>
                <a:ea typeface="微软雅黑" pitchFamily="34" charset="-122"/>
              </a:rPr>
              <a:t>涉及保留建筑的，提交</a:t>
            </a: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（改造项目）保留建筑情况表，申请单位盖章（或申请人签名并盖指模），镇（街道）三改办负责核实规划及验收情况，并盖镇（街道）三改办章；</a:t>
            </a:r>
          </a:p>
          <a:p>
            <a:pPr>
              <a:lnSpc>
                <a:spcPct val="150000"/>
              </a:lnSpc>
            </a:pPr>
            <a:r>
              <a:rPr lang="en-US" altLang="zh-CN" sz="1000">
                <a:latin typeface="微软雅黑" pitchFamily="34" charset="-122"/>
                <a:ea typeface="微软雅黑" pitchFamily="34" charset="-122"/>
              </a:rPr>
              <a:t>7.</a:t>
            </a:r>
            <a:r>
              <a:rPr lang="zh-CN" altLang="en-US" sz="1000">
                <a:latin typeface="微软雅黑" pitchFamily="34" charset="-122"/>
                <a:ea typeface="微软雅黑" pitchFamily="34" charset="-122"/>
              </a:rPr>
              <a:t>涉及其他需另行报批的，按相关部门的办文要求提供相应的资料。</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30722" name="文本框 5"/>
          <p:cNvSpPr txBox="1">
            <a:spLocks noChangeArrowheads="1"/>
          </p:cNvSpPr>
          <p:nvPr/>
        </p:nvSpPr>
        <p:spPr bwMode="auto">
          <a:xfrm>
            <a:off x="315913" y="2519363"/>
            <a:ext cx="3109912" cy="523875"/>
          </a:xfrm>
          <a:prstGeom prst="rect">
            <a:avLst/>
          </a:prstGeom>
          <a:noFill/>
          <a:ln w="9525">
            <a:noFill/>
            <a:miter lim="800000"/>
            <a:headEnd/>
            <a:tailEnd/>
          </a:ln>
        </p:spPr>
        <p:txBody>
          <a:bodyPr wrap="none">
            <a:spAutoFit/>
          </a:bodyPr>
          <a:lstStyle/>
          <a:p>
            <a:pPr>
              <a:lnSpc>
                <a:spcPct val="150000"/>
              </a:lnSpc>
            </a:pPr>
            <a:r>
              <a:rPr lang="zh-CN" altLang="en-US" sz="1200" b="1">
                <a:latin typeface="微软雅黑" pitchFamily="34" charset="-122"/>
                <a:ea typeface="微软雅黑" pitchFamily="34" charset="-122"/>
              </a:rPr>
              <a:t>城市更新（“三旧”改造）公众指南分册二</a:t>
            </a:r>
            <a:endParaRPr lang="en-US" altLang="zh-CN" sz="1200" b="1">
              <a:latin typeface="微软雅黑" pitchFamily="34" charset="-122"/>
              <a:ea typeface="微软雅黑" pitchFamily="34" charset="-122"/>
            </a:endParaRPr>
          </a:p>
          <a:p>
            <a:r>
              <a:rPr lang="en-US" altLang="zh-CN" sz="1000" b="1">
                <a:latin typeface="微软雅黑" pitchFamily="34" charset="-122"/>
                <a:ea typeface="微软雅黑" pitchFamily="34" charset="-122"/>
              </a:rPr>
              <a:t>                                                       </a:t>
            </a: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财政扶持</a:t>
            </a:r>
          </a:p>
        </p:txBody>
      </p:sp>
      <p:sp>
        <p:nvSpPr>
          <p:cNvPr id="30723" name="文本框 7"/>
          <p:cNvSpPr txBox="1">
            <a:spLocks noChangeArrowheads="1"/>
          </p:cNvSpPr>
          <p:nvPr/>
        </p:nvSpPr>
        <p:spPr bwMode="auto">
          <a:xfrm>
            <a:off x="623888" y="3167063"/>
            <a:ext cx="2493962" cy="277812"/>
          </a:xfrm>
          <a:prstGeom prst="rect">
            <a:avLst/>
          </a:prstGeom>
          <a:noFill/>
          <a:ln w="9525">
            <a:noFill/>
            <a:miter lim="800000"/>
            <a:headEnd/>
            <a:tailEnd/>
          </a:ln>
        </p:spPr>
        <p:txBody>
          <a:bodyPr wrap="none">
            <a:spAutoFit/>
          </a:bodyPr>
          <a:lstStyle/>
          <a:p>
            <a:r>
              <a:rPr lang="zh-CN" altLang="en-US" sz="1200">
                <a:solidFill>
                  <a:schemeClr val="bg1"/>
                </a:solidFill>
                <a:latin typeface="微软雅黑" pitchFamily="34" charset="-122"/>
                <a:ea typeface="微软雅黑" pitchFamily="34" charset="-122"/>
              </a:rPr>
              <a:t>顺德区三旧改造工作领导组办公室</a:t>
            </a:r>
          </a:p>
        </p:txBody>
      </p:sp>
      <p:sp>
        <p:nvSpPr>
          <p:cNvPr id="30724" name="文本框 8"/>
          <p:cNvSpPr txBox="1">
            <a:spLocks noChangeArrowheads="1"/>
          </p:cNvSpPr>
          <p:nvPr/>
        </p:nvSpPr>
        <p:spPr bwMode="auto">
          <a:xfrm>
            <a:off x="1439863" y="3816350"/>
            <a:ext cx="946150" cy="274638"/>
          </a:xfrm>
          <a:prstGeom prst="rect">
            <a:avLst/>
          </a:prstGeom>
          <a:noFill/>
          <a:ln w="9525">
            <a:noFill/>
            <a:miter lim="800000"/>
            <a:headEnd/>
            <a:tailEnd/>
          </a:ln>
        </p:spPr>
        <p:txBody>
          <a:bodyPr wrap="none">
            <a:spAutoFit/>
          </a:bodyPr>
          <a:lstStyle/>
          <a:p>
            <a:r>
              <a:rPr lang="zh-CN" altLang="en-US" sz="1200">
                <a:solidFill>
                  <a:schemeClr val="bg1"/>
                </a:solidFill>
                <a:latin typeface="微软雅黑" pitchFamily="34" charset="-122"/>
                <a:ea typeface="微软雅黑" pitchFamily="34" charset="-122"/>
              </a:rPr>
              <a:t>二零一六年</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graphicFrame>
        <p:nvGraphicFramePr>
          <p:cNvPr id="33824" name="Group 32"/>
          <p:cNvGraphicFramePr>
            <a:graphicFrameLocks noGrp="1"/>
          </p:cNvGraphicFramePr>
          <p:nvPr/>
        </p:nvGraphicFramePr>
        <p:xfrm>
          <a:off x="0" y="171450"/>
          <a:ext cx="3600450" cy="6858000"/>
        </p:xfrm>
        <a:graphic>
          <a:graphicData uri="http://schemas.openxmlformats.org/drawingml/2006/table">
            <a:tbl>
              <a:tblPr/>
              <a:tblGrid>
                <a:gridCol w="863600"/>
                <a:gridCol w="360363"/>
                <a:gridCol w="2376487"/>
              </a:tblGrid>
              <a:tr h="906463">
                <a:tc>
                  <a:txBody>
                    <a:bodyPr/>
                    <a:lstStyle/>
                    <a:p>
                      <a:pPr marL="0" marR="0" lvl="0" indent="0" algn="ctr" defTabSz="269875" rtl="0" eaLnBrk="1" fontAlgn="ctr" latinLnBrk="0" hangingPunct="1">
                        <a:lnSpc>
                          <a:spcPct val="100000"/>
                        </a:lnSpc>
                        <a:spcBef>
                          <a:spcPct val="0"/>
                        </a:spcBef>
                        <a:spcAft>
                          <a:spcPct val="0"/>
                        </a:spcAft>
                        <a:buClrTx/>
                        <a:buSzTx/>
                        <a:buFontTx/>
                        <a:buNone/>
                        <a:tabLst/>
                      </a:pPr>
                      <a:r>
                        <a:rPr kumimoji="0" lang="zh-CN" altLang="en-US" sz="1000" b="1" i="0" u="none" strike="noStrike" cap="none" normalizeH="0" baseline="0" smtClean="0">
                          <a:ln>
                            <a:noFill/>
                          </a:ln>
                          <a:solidFill>
                            <a:srgbClr val="000000"/>
                          </a:solidFill>
                          <a:effectLst/>
                          <a:latin typeface="微软雅黑" pitchFamily="34" charset="-122"/>
                          <a:ea typeface="微软雅黑" pitchFamily="34" charset="-122"/>
                        </a:rPr>
                        <a:t>模式分类</a:t>
                      </a: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solidFill>
                      <a:srgbClr val="70AD47">
                        <a:alpha val="20000"/>
                      </a:srgbClr>
                    </a:solidFill>
                  </a:tcPr>
                </a:tc>
                <a:tc>
                  <a:txBody>
                    <a:bodyPr/>
                    <a:lstStyle/>
                    <a:p>
                      <a:pPr marL="0" marR="0" lvl="0" indent="0" algn="ctr" defTabSz="269875" rtl="0" eaLnBrk="1" fontAlgn="ctr" latinLnBrk="0" hangingPunct="1">
                        <a:lnSpc>
                          <a:spcPct val="100000"/>
                        </a:lnSpc>
                        <a:spcBef>
                          <a:spcPct val="0"/>
                        </a:spcBef>
                        <a:spcAft>
                          <a:spcPct val="0"/>
                        </a:spcAft>
                        <a:buClrTx/>
                        <a:buSzTx/>
                        <a:buFontTx/>
                        <a:buNone/>
                        <a:tabLst/>
                      </a:pPr>
                      <a:r>
                        <a:rPr kumimoji="0" lang="zh-CN" altLang="en-US" sz="1000" b="1" i="0" u="none" strike="noStrike" cap="none" normalizeH="0" baseline="0" smtClean="0">
                          <a:ln>
                            <a:noFill/>
                          </a:ln>
                          <a:solidFill>
                            <a:srgbClr val="000000"/>
                          </a:solidFill>
                          <a:effectLst/>
                          <a:latin typeface="微软雅黑" pitchFamily="34" charset="-122"/>
                          <a:ea typeface="微软雅黑" pitchFamily="34" charset="-122"/>
                        </a:rPr>
                        <a:t>供地方式</a:t>
                      </a: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solidFill>
                      <a:srgbClr val="70AD47">
                        <a:alpha val="20000"/>
                      </a:srgbClr>
                    </a:solidFill>
                  </a:tcPr>
                </a:tc>
                <a:tc>
                  <a:txBody>
                    <a:bodyPr/>
                    <a:lstStyle/>
                    <a:p>
                      <a:pPr marL="0" marR="0" lvl="0" indent="0" algn="ctr" defTabSz="269875" rtl="0" eaLnBrk="1" fontAlgn="ctr" latinLnBrk="0" hangingPunct="1">
                        <a:lnSpc>
                          <a:spcPct val="100000"/>
                        </a:lnSpc>
                        <a:spcBef>
                          <a:spcPct val="0"/>
                        </a:spcBef>
                        <a:spcAft>
                          <a:spcPct val="0"/>
                        </a:spcAft>
                        <a:buClrTx/>
                        <a:buSzTx/>
                        <a:buFontTx/>
                        <a:buNone/>
                        <a:tabLst/>
                      </a:pPr>
                      <a:r>
                        <a:rPr kumimoji="0" lang="zh-CN" altLang="en-US" sz="1000" b="1" i="0" u="none" strike="noStrike" cap="none" normalizeH="0" baseline="0" smtClean="0">
                          <a:ln>
                            <a:noFill/>
                          </a:ln>
                          <a:solidFill>
                            <a:srgbClr val="000000"/>
                          </a:solidFill>
                          <a:effectLst/>
                          <a:latin typeface="微软雅黑" pitchFamily="34" charset="-122"/>
                          <a:ea typeface="微软雅黑" pitchFamily="34" charset="-122"/>
                        </a:rPr>
                        <a:t>政策说明</a:t>
                      </a: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solidFill>
                      <a:srgbClr val="70AD47">
                        <a:alpha val="20000"/>
                      </a:srgbClr>
                    </a:solidFill>
                  </a:tcPr>
                </a:tc>
              </a:tr>
              <a:tr h="1274763">
                <a:tc>
                  <a:txBody>
                    <a:bodyPr/>
                    <a:lstStyle/>
                    <a:p>
                      <a:pPr marL="0" marR="0" lvl="0" indent="0" algn="ctr" defTabSz="269875" rtl="0" eaLnBrk="1" fontAlgn="ctr" latinLnBrk="0" hangingPunct="1">
                        <a:lnSpc>
                          <a:spcPct val="100000"/>
                        </a:lnSpc>
                        <a:spcBef>
                          <a:spcPct val="0"/>
                        </a:spcBef>
                        <a:spcAft>
                          <a:spcPct val="0"/>
                        </a:spcAft>
                        <a:buClrTx/>
                        <a:buSzTx/>
                        <a:buFontTx/>
                        <a:buNone/>
                        <a:tabLst/>
                      </a:pP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商业</a:t>
                      </a:r>
                      <a:r>
                        <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rPr>
                        <a:t>/</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商住</a:t>
                      </a:r>
                      <a:r>
                        <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rPr>
                        <a:t>/</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居住</a:t>
                      </a:r>
                      <a:endPar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endParaRPr>
                    </a:p>
                    <a:p>
                      <a:pPr marL="0" marR="0" lvl="0" indent="0" algn="ctr" defTabSz="269875" rtl="0" eaLnBrk="1" fontAlgn="ctr" latinLnBrk="0" hangingPunct="1">
                        <a:lnSpc>
                          <a:spcPct val="100000"/>
                        </a:lnSpc>
                        <a:spcBef>
                          <a:spcPct val="0"/>
                        </a:spcBef>
                        <a:spcAft>
                          <a:spcPct val="0"/>
                        </a:spcAft>
                        <a:buClrTx/>
                        <a:buSzTx/>
                        <a:buFontTx/>
                        <a:buNone/>
                        <a:tabLst/>
                      </a:pPr>
                      <a:r>
                        <a:rPr kumimoji="0" lang="zh-CN" altLang="en-US" sz="1000" b="1" i="0" u="none" strike="noStrike" cap="none" normalizeH="0" baseline="0" smtClean="0">
                          <a:ln>
                            <a:noFill/>
                          </a:ln>
                          <a:solidFill>
                            <a:srgbClr val="C00000"/>
                          </a:solidFill>
                          <a:effectLst/>
                          <a:latin typeface="微软雅黑" pitchFamily="34" charset="-122"/>
                          <a:ea typeface="微软雅黑" pitchFamily="34" charset="-122"/>
                        </a:rPr>
                        <a:t>改</a:t>
                      </a:r>
                      <a:endParaRPr kumimoji="0" lang="en-US" altLang="zh-CN" sz="1000" b="1" i="0" u="none" strike="noStrike" cap="none" normalizeH="0" baseline="0" smtClean="0">
                        <a:ln>
                          <a:noFill/>
                        </a:ln>
                        <a:solidFill>
                          <a:srgbClr val="C00000"/>
                        </a:solidFill>
                        <a:effectLst/>
                        <a:latin typeface="微软雅黑" pitchFamily="34" charset="-122"/>
                        <a:ea typeface="微软雅黑" pitchFamily="34" charset="-122"/>
                      </a:endParaRPr>
                    </a:p>
                    <a:p>
                      <a:pPr marL="0" marR="0" lvl="0" indent="0" algn="ctr" defTabSz="269875" rtl="0" eaLnBrk="1" fontAlgn="ctr" latinLnBrk="0" hangingPunct="1">
                        <a:lnSpc>
                          <a:spcPct val="100000"/>
                        </a:lnSpc>
                        <a:spcBef>
                          <a:spcPct val="0"/>
                        </a:spcBef>
                        <a:spcAft>
                          <a:spcPct val="0"/>
                        </a:spcAft>
                        <a:buClrTx/>
                        <a:buSzTx/>
                        <a:buFontTx/>
                        <a:buNone/>
                        <a:tabLst/>
                      </a:pP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商业</a:t>
                      </a:r>
                      <a:r>
                        <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rPr>
                        <a:t>/</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商住</a:t>
                      </a:r>
                      <a:r>
                        <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rPr>
                        <a:t>/</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居住</a:t>
                      </a:r>
                    </a:p>
                    <a:p>
                      <a:pPr marL="0" marR="0" lvl="0" indent="0" algn="ctr" defTabSz="269875" rtl="0" eaLnBrk="1" fontAlgn="ctr" latinLnBrk="0" hangingPunct="1">
                        <a:lnSpc>
                          <a:spcPct val="100000"/>
                        </a:lnSpc>
                        <a:spcBef>
                          <a:spcPct val="0"/>
                        </a:spcBef>
                        <a:spcAft>
                          <a:spcPct val="0"/>
                        </a:spcAft>
                        <a:buClrTx/>
                        <a:buSzTx/>
                        <a:buFontTx/>
                        <a:buNone/>
                        <a:tabLst/>
                      </a:pPr>
                      <a:endPar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noFill/>
                  </a:tcPr>
                </a:tc>
                <a:tc rowSpan="2">
                  <a:txBody>
                    <a:bodyPr/>
                    <a:lstStyle/>
                    <a:p>
                      <a:pPr marL="0" marR="0" lvl="0" indent="0" algn="ctr" defTabSz="269875" rtl="0" eaLnBrk="1" fontAlgn="ctr" latinLnBrk="0" hangingPunct="1">
                        <a:lnSpc>
                          <a:spcPct val="100000"/>
                        </a:lnSpc>
                        <a:spcBef>
                          <a:spcPct val="0"/>
                        </a:spcBef>
                        <a:spcAft>
                          <a:spcPct val="0"/>
                        </a:spcAft>
                        <a:buClrTx/>
                        <a:buSzTx/>
                        <a:buFontTx/>
                        <a:buNone/>
                        <a:tabLst/>
                      </a:pP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挂账收储</a:t>
                      </a:r>
                    </a:p>
                    <a:p>
                      <a:pPr marL="0" marR="0" lvl="0" indent="0" algn="ctr" defTabSz="269875" rtl="0" eaLnBrk="1" fontAlgn="ctr" latinLnBrk="0" hangingPunct="1">
                        <a:lnSpc>
                          <a:spcPct val="100000"/>
                        </a:lnSpc>
                        <a:spcBef>
                          <a:spcPct val="0"/>
                        </a:spcBef>
                        <a:spcAft>
                          <a:spcPct val="0"/>
                        </a:spcAft>
                        <a:buClrTx/>
                        <a:buSzTx/>
                        <a:buFontTx/>
                        <a:buNone/>
                        <a:tabLst/>
                      </a:pPr>
                      <a:endPar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noFill/>
                  </a:tcPr>
                </a:tc>
                <a:tc>
                  <a:txBody>
                    <a:bodyPr/>
                    <a:lstStyle/>
                    <a:p>
                      <a:pPr marL="0" marR="0" lvl="0" indent="0" algn="l" defTabSz="269875" rtl="0" eaLnBrk="1" fontAlgn="base" latinLnBrk="0" hangingPunct="1">
                        <a:lnSpc>
                          <a:spcPct val="100000"/>
                        </a:lnSpc>
                        <a:spcBef>
                          <a:spcPct val="0"/>
                        </a:spcBef>
                        <a:spcAft>
                          <a:spcPct val="0"/>
                        </a:spcAft>
                        <a:buClrTx/>
                        <a:buSzTx/>
                        <a:buFontTx/>
                        <a:buNone/>
                        <a:tabLst/>
                      </a:pPr>
                      <a:r>
                        <a:rPr kumimoji="0" lang="zh-CN" altLang="zh-CN" sz="1000" b="0" i="0" u="none" strike="noStrike" cap="none" normalizeH="0" baseline="0" smtClean="0">
                          <a:ln>
                            <a:noFill/>
                          </a:ln>
                          <a:solidFill>
                            <a:srgbClr val="000000"/>
                          </a:solidFill>
                          <a:effectLst/>
                          <a:latin typeface="微软雅黑" pitchFamily="34" charset="-122"/>
                          <a:ea typeface="微软雅黑" pitchFamily="34" charset="-122"/>
                        </a:rPr>
                        <a:t>原土地使用权人的补偿标准不超过土地公开出让成交价的</a:t>
                      </a:r>
                      <a:r>
                        <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rPr>
                        <a:t>70%</a:t>
                      </a:r>
                      <a:r>
                        <a:rPr kumimoji="0" lang="zh-CN" altLang="zh-CN" sz="1000" b="0" i="0" u="none" strike="noStrike" cap="none" normalizeH="0" baseline="0" smtClean="0">
                          <a:ln>
                            <a:noFill/>
                          </a:ln>
                          <a:solidFill>
                            <a:srgbClr val="000000"/>
                          </a:solidFill>
                          <a:effectLst/>
                          <a:latin typeface="微软雅黑" pitchFamily="34" charset="-122"/>
                          <a:ea typeface="微软雅黑" pitchFamily="34" charset="-122"/>
                        </a:rPr>
                        <a:t>。</a:t>
                      </a: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noFill/>
                  </a:tcPr>
                </a:tc>
              </a:tr>
              <a:tr h="1106488">
                <a:tc>
                  <a:txBody>
                    <a:bodyPr/>
                    <a:lstStyle/>
                    <a:p>
                      <a:pPr marL="0" marR="0" lvl="0" indent="0" algn="ctr" defTabSz="269875" rtl="0" eaLnBrk="1" fontAlgn="ctr" latinLnBrk="0" hangingPunct="1">
                        <a:lnSpc>
                          <a:spcPct val="100000"/>
                        </a:lnSpc>
                        <a:spcBef>
                          <a:spcPct val="0"/>
                        </a:spcBef>
                        <a:spcAft>
                          <a:spcPct val="0"/>
                        </a:spcAft>
                        <a:buClrTx/>
                        <a:buSzTx/>
                        <a:buFontTx/>
                        <a:buNone/>
                        <a:tabLst/>
                      </a:pP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工业</a:t>
                      </a:r>
                      <a:endPar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endParaRPr>
                    </a:p>
                    <a:p>
                      <a:pPr marL="0" marR="0" lvl="0" indent="0" algn="ctr" defTabSz="269875" rtl="0" eaLnBrk="1" fontAlgn="ctr" latinLnBrk="0" hangingPunct="1">
                        <a:lnSpc>
                          <a:spcPct val="100000"/>
                        </a:lnSpc>
                        <a:spcBef>
                          <a:spcPct val="0"/>
                        </a:spcBef>
                        <a:spcAft>
                          <a:spcPct val="0"/>
                        </a:spcAft>
                        <a:buClrTx/>
                        <a:buSzTx/>
                        <a:buFontTx/>
                        <a:buNone/>
                        <a:tabLst/>
                      </a:pPr>
                      <a:r>
                        <a:rPr kumimoji="0" lang="zh-CN" altLang="en-US" sz="1000" b="1" i="0" u="none" strike="noStrike" cap="none" normalizeH="0" baseline="0" smtClean="0">
                          <a:ln>
                            <a:noFill/>
                          </a:ln>
                          <a:solidFill>
                            <a:srgbClr val="C00000"/>
                          </a:solidFill>
                          <a:effectLst/>
                          <a:latin typeface="微软雅黑" pitchFamily="34" charset="-122"/>
                          <a:ea typeface="微软雅黑" pitchFamily="34" charset="-122"/>
                        </a:rPr>
                        <a:t>改</a:t>
                      </a:r>
                      <a:endParaRPr kumimoji="0" lang="en-US" altLang="zh-CN" sz="1000" b="1" i="0" u="none" strike="noStrike" cap="none" normalizeH="0" baseline="0" smtClean="0">
                        <a:ln>
                          <a:noFill/>
                        </a:ln>
                        <a:solidFill>
                          <a:srgbClr val="C00000"/>
                        </a:solidFill>
                        <a:effectLst/>
                        <a:latin typeface="微软雅黑" pitchFamily="34" charset="-122"/>
                        <a:ea typeface="微软雅黑" pitchFamily="34" charset="-122"/>
                      </a:endParaRPr>
                    </a:p>
                    <a:p>
                      <a:pPr marL="0" marR="0" lvl="0" indent="0" algn="ctr" defTabSz="269875" rtl="0" eaLnBrk="1" fontAlgn="ctr" latinLnBrk="0" hangingPunct="1">
                        <a:lnSpc>
                          <a:spcPct val="100000"/>
                        </a:lnSpc>
                        <a:spcBef>
                          <a:spcPct val="0"/>
                        </a:spcBef>
                        <a:spcAft>
                          <a:spcPct val="0"/>
                        </a:spcAft>
                        <a:buClrTx/>
                        <a:buSzTx/>
                        <a:buFontTx/>
                        <a:buNone/>
                        <a:tabLst/>
                      </a:pP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商业</a:t>
                      </a:r>
                      <a:r>
                        <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rPr>
                        <a:t>/</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商住</a:t>
                      </a:r>
                      <a:r>
                        <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rPr>
                        <a:t>/</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居住</a:t>
                      </a:r>
                    </a:p>
                    <a:p>
                      <a:pPr marL="0" marR="0" lvl="0" indent="0" algn="ctr" defTabSz="269875" rtl="0" eaLnBrk="1" fontAlgn="ctr" latinLnBrk="0" hangingPunct="1">
                        <a:lnSpc>
                          <a:spcPct val="100000"/>
                        </a:lnSpc>
                        <a:spcBef>
                          <a:spcPct val="0"/>
                        </a:spcBef>
                        <a:spcAft>
                          <a:spcPct val="0"/>
                        </a:spcAft>
                        <a:buClrTx/>
                        <a:buSzTx/>
                        <a:buFontTx/>
                        <a:buNone/>
                        <a:tabLst/>
                      </a:pPr>
                      <a:endPar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solidFill>
                      <a:srgbClr val="70AD47">
                        <a:alpha val="20000"/>
                      </a:srgbClr>
                    </a:solidFill>
                  </a:tcPr>
                </a:tc>
                <a:tc vMerge="1">
                  <a:txBody>
                    <a:bodyPr/>
                    <a:lstStyle/>
                    <a:p>
                      <a:endParaRPr lang="zh-CN" altLang="en-US"/>
                    </a:p>
                  </a:txBody>
                  <a:tcPr/>
                </a:tc>
                <a:tc>
                  <a:txBody>
                    <a:bodyPr/>
                    <a:lstStyle/>
                    <a:p>
                      <a:pPr marL="0" marR="0" lvl="0" indent="0" algn="l" defTabSz="269875" rtl="0" eaLnBrk="1" fontAlgn="ctr" latinLnBrk="0" hangingPunct="1">
                        <a:lnSpc>
                          <a:spcPct val="100000"/>
                        </a:lnSpc>
                        <a:spcBef>
                          <a:spcPct val="0"/>
                        </a:spcBef>
                        <a:spcAft>
                          <a:spcPct val="0"/>
                        </a:spcAft>
                        <a:buClrTx/>
                        <a:buSzTx/>
                        <a:buFontTx/>
                        <a:buNone/>
                        <a:tabLst/>
                      </a:pPr>
                      <a:r>
                        <a:rPr kumimoji="0" lang="zh-CN" altLang="zh-CN" sz="1000" b="0" i="0" u="none" strike="noStrike" cap="none" normalizeH="0" baseline="0" smtClean="0">
                          <a:ln>
                            <a:noFill/>
                          </a:ln>
                          <a:solidFill>
                            <a:schemeClr val="tx1"/>
                          </a:solidFill>
                          <a:effectLst/>
                          <a:latin typeface="微软雅黑" pitchFamily="34" charset="-122"/>
                          <a:ea typeface="微软雅黑" pitchFamily="34" charset="-122"/>
                        </a:rPr>
                        <a:t>原土地使用权人的补偿标准按镇街分类执行：大良、容桂、北滘、陈村、乐从不超过土地公开出让成交价的</a:t>
                      </a:r>
                      <a:r>
                        <a:rPr kumimoji="0" lang="en-US" altLang="zh-CN" sz="1000" b="0" i="0" u="none" strike="noStrike" cap="none" normalizeH="0" baseline="0" smtClean="0">
                          <a:ln>
                            <a:noFill/>
                          </a:ln>
                          <a:solidFill>
                            <a:schemeClr val="tx1"/>
                          </a:solidFill>
                          <a:effectLst/>
                          <a:latin typeface="微软雅黑" pitchFamily="34" charset="-122"/>
                          <a:ea typeface="微软雅黑" pitchFamily="34" charset="-122"/>
                        </a:rPr>
                        <a:t>50%</a:t>
                      </a:r>
                      <a:r>
                        <a:rPr kumimoji="0" lang="zh-CN" altLang="zh-CN" sz="1000" b="0" i="0" u="none" strike="noStrike" cap="none" normalizeH="0" baseline="0" smtClean="0">
                          <a:ln>
                            <a:noFill/>
                          </a:ln>
                          <a:solidFill>
                            <a:schemeClr val="tx1"/>
                          </a:solidFill>
                          <a:effectLst/>
                          <a:latin typeface="微软雅黑" pitchFamily="34" charset="-122"/>
                          <a:ea typeface="微软雅黑" pitchFamily="34" charset="-122"/>
                        </a:rPr>
                        <a:t>，其余镇街为不超过成交价的</a:t>
                      </a:r>
                      <a:r>
                        <a:rPr kumimoji="0" lang="en-US" altLang="zh-CN" sz="1000" b="0" i="0" u="none" strike="noStrike" cap="none" normalizeH="0" baseline="0" smtClean="0">
                          <a:ln>
                            <a:noFill/>
                          </a:ln>
                          <a:solidFill>
                            <a:schemeClr val="tx1"/>
                          </a:solidFill>
                          <a:effectLst/>
                          <a:latin typeface="微软雅黑" pitchFamily="34" charset="-122"/>
                          <a:ea typeface="微软雅黑" pitchFamily="34" charset="-122"/>
                        </a:rPr>
                        <a:t>60%</a:t>
                      </a:r>
                      <a:r>
                        <a:rPr kumimoji="0" lang="zh-CN" altLang="zh-CN" sz="1000" b="0" i="0" u="none" strike="noStrike" cap="none" normalizeH="0" baseline="0" smtClean="0">
                          <a:ln>
                            <a:noFill/>
                          </a:ln>
                          <a:solidFill>
                            <a:schemeClr val="tx1"/>
                          </a:solidFill>
                          <a:effectLst/>
                          <a:latin typeface="微软雅黑" pitchFamily="34" charset="-122"/>
                          <a:ea typeface="微软雅黑" pitchFamily="34" charset="-122"/>
                        </a:rPr>
                        <a:t>。</a:t>
                      </a:r>
                    </a:p>
                    <a:p>
                      <a:pPr marL="0" marR="0" lvl="0" indent="0" algn="l" defTabSz="269875" rtl="0" eaLnBrk="1" fontAlgn="ctr" latinLnBrk="0" hangingPunct="1">
                        <a:lnSpc>
                          <a:spcPct val="100000"/>
                        </a:lnSpc>
                        <a:spcBef>
                          <a:spcPct val="0"/>
                        </a:spcBef>
                        <a:spcAft>
                          <a:spcPct val="0"/>
                        </a:spcAft>
                        <a:buClrTx/>
                        <a:buSzTx/>
                        <a:buFontTx/>
                        <a:buNone/>
                        <a:tabLst/>
                      </a:pPr>
                      <a:endPar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solidFill>
                      <a:srgbClr val="70AD47">
                        <a:alpha val="20000"/>
                      </a:srgbClr>
                    </a:solidFill>
                  </a:tcPr>
                </a:tc>
              </a:tr>
              <a:tr h="1428750">
                <a:tc>
                  <a:txBody>
                    <a:bodyPr/>
                    <a:lstStyle/>
                    <a:p>
                      <a:pPr marL="0" marR="0" lvl="0" indent="0" algn="ctr" defTabSz="269875" rtl="0" eaLnBrk="1" fontAlgn="ctr" latinLnBrk="0" hangingPunct="1">
                        <a:lnSpc>
                          <a:spcPct val="100000"/>
                        </a:lnSpc>
                        <a:spcBef>
                          <a:spcPct val="0"/>
                        </a:spcBef>
                        <a:spcAft>
                          <a:spcPct val="0"/>
                        </a:spcAft>
                        <a:buClrTx/>
                        <a:buSzTx/>
                        <a:buFontTx/>
                        <a:buNone/>
                        <a:tabLst/>
                      </a:pP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工业</a:t>
                      </a:r>
                      <a:endPar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endParaRPr>
                    </a:p>
                    <a:p>
                      <a:pPr marL="0" marR="0" lvl="0" indent="0" algn="ctr" defTabSz="269875" rtl="0" eaLnBrk="1" fontAlgn="ctr" latinLnBrk="0" hangingPunct="1">
                        <a:lnSpc>
                          <a:spcPct val="100000"/>
                        </a:lnSpc>
                        <a:spcBef>
                          <a:spcPct val="0"/>
                        </a:spcBef>
                        <a:spcAft>
                          <a:spcPct val="0"/>
                        </a:spcAft>
                        <a:buClrTx/>
                        <a:buSzTx/>
                        <a:buFontTx/>
                        <a:buNone/>
                        <a:tabLst/>
                      </a:pPr>
                      <a:r>
                        <a:rPr kumimoji="0" lang="zh-CN" altLang="en-US" sz="1000" b="1" i="0" u="none" strike="noStrike" cap="none" normalizeH="0" baseline="0" smtClean="0">
                          <a:ln>
                            <a:noFill/>
                          </a:ln>
                          <a:solidFill>
                            <a:srgbClr val="C00000"/>
                          </a:solidFill>
                          <a:effectLst/>
                          <a:latin typeface="微软雅黑" pitchFamily="34" charset="-122"/>
                          <a:ea typeface="微软雅黑" pitchFamily="34" charset="-122"/>
                        </a:rPr>
                        <a:t>改</a:t>
                      </a:r>
                      <a:endParaRPr kumimoji="0" lang="en-US" altLang="zh-CN" sz="1000" b="1" i="0" u="none" strike="noStrike" cap="none" normalizeH="0" baseline="0" smtClean="0">
                        <a:ln>
                          <a:noFill/>
                        </a:ln>
                        <a:solidFill>
                          <a:srgbClr val="C00000"/>
                        </a:solidFill>
                        <a:effectLst/>
                        <a:latin typeface="微软雅黑" pitchFamily="34" charset="-122"/>
                        <a:ea typeface="微软雅黑" pitchFamily="34" charset="-122"/>
                      </a:endParaRPr>
                    </a:p>
                    <a:p>
                      <a:pPr marL="0" marR="0" lvl="0" indent="0" algn="ctr" defTabSz="269875" rtl="0" eaLnBrk="1" fontAlgn="ctr" latinLnBrk="0" hangingPunct="1">
                        <a:lnSpc>
                          <a:spcPct val="100000"/>
                        </a:lnSpc>
                        <a:spcBef>
                          <a:spcPct val="0"/>
                        </a:spcBef>
                        <a:spcAft>
                          <a:spcPct val="0"/>
                        </a:spcAft>
                        <a:buClrTx/>
                        <a:buSzTx/>
                        <a:buFontTx/>
                        <a:buNone/>
                        <a:tabLst/>
                      </a:pP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商业</a:t>
                      </a:r>
                      <a:endParaRPr kumimoji="0" lang="zh-CN" altLang="en-US" sz="1000" b="1" i="0" u="none" strike="noStrike" cap="none" normalizeH="0" baseline="0" smtClean="0">
                        <a:ln>
                          <a:noFill/>
                        </a:ln>
                        <a:solidFill>
                          <a:srgbClr val="FF0000"/>
                        </a:solidFill>
                        <a:effectLst/>
                        <a:latin typeface="微软雅黑" pitchFamily="34" charset="-122"/>
                        <a:ea typeface="微软雅黑" pitchFamily="34" charset="-122"/>
                      </a:endParaRP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noFill/>
                  </a:tcPr>
                </a:tc>
                <a:tc rowSpan="4">
                  <a:txBody>
                    <a:bodyPr/>
                    <a:lstStyle/>
                    <a:p>
                      <a:pPr marL="0" marR="0" lvl="0" indent="0" algn="ctr" defTabSz="269875" rtl="0" eaLnBrk="1" fontAlgn="ctr" latinLnBrk="0" hangingPunct="1">
                        <a:lnSpc>
                          <a:spcPct val="100000"/>
                        </a:lnSpc>
                        <a:spcBef>
                          <a:spcPct val="0"/>
                        </a:spcBef>
                        <a:spcAft>
                          <a:spcPct val="0"/>
                        </a:spcAft>
                        <a:buClrTx/>
                        <a:buSzTx/>
                        <a:buFontTx/>
                        <a:buNone/>
                        <a:tabLst/>
                      </a:pP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协议出让</a:t>
                      </a:r>
                    </a:p>
                    <a:p>
                      <a:pPr marL="0" marR="0" lvl="0" indent="0" algn="ctr" defTabSz="269875" rtl="0" eaLnBrk="1" fontAlgn="ctr" latinLnBrk="0" hangingPunct="1">
                        <a:lnSpc>
                          <a:spcPct val="100000"/>
                        </a:lnSpc>
                        <a:spcBef>
                          <a:spcPct val="0"/>
                        </a:spcBef>
                        <a:spcAft>
                          <a:spcPct val="0"/>
                        </a:spcAft>
                        <a:buClrTx/>
                        <a:buSzTx/>
                        <a:buFontTx/>
                        <a:buNone/>
                        <a:tabLst/>
                      </a:pPr>
                      <a:endPar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000" b="0" i="0" u="none" strike="noStrike" cap="none" normalizeH="0" baseline="0" smtClean="0">
                          <a:ln>
                            <a:noFill/>
                          </a:ln>
                          <a:solidFill>
                            <a:schemeClr val="tx1"/>
                          </a:solidFill>
                          <a:effectLst/>
                          <a:latin typeface="微软雅黑" pitchFamily="34" charset="-122"/>
                          <a:ea typeface="微软雅黑" pitchFamily="34" charset="-122"/>
                        </a:rPr>
                        <a:t>无偿移交给政府的公益性用地面积达到项目用地面积的</a:t>
                      </a:r>
                      <a:r>
                        <a:rPr kumimoji="0" lang="en-US" altLang="zh-CN" sz="1000" b="0" i="0" u="none" strike="noStrike" cap="none" normalizeH="0" baseline="0" smtClean="0">
                          <a:ln>
                            <a:noFill/>
                          </a:ln>
                          <a:solidFill>
                            <a:schemeClr val="tx1"/>
                          </a:solidFill>
                          <a:effectLst/>
                          <a:latin typeface="微软雅黑" pitchFamily="34" charset="-122"/>
                          <a:ea typeface="微软雅黑" pitchFamily="34" charset="-122"/>
                        </a:rPr>
                        <a:t>15%</a:t>
                      </a:r>
                      <a:r>
                        <a:rPr kumimoji="0" lang="zh-CN" altLang="en-US" sz="1000" b="0" i="0" u="none" strike="noStrike" cap="none" normalizeH="0" baseline="0" smtClean="0">
                          <a:ln>
                            <a:noFill/>
                          </a:ln>
                          <a:solidFill>
                            <a:schemeClr val="tx1"/>
                          </a:solidFill>
                          <a:effectLst/>
                          <a:latin typeface="微软雅黑" pitchFamily="34" charset="-122"/>
                          <a:ea typeface="微软雅黑" pitchFamily="34" charset="-122"/>
                        </a:rPr>
                        <a:t>或以上时，土地出让金按改变用途后的土地市场评估价减去原用途土地剩余年限市场评估价的余额的</a:t>
                      </a:r>
                      <a:r>
                        <a:rPr kumimoji="0" lang="en-US" altLang="zh-CN" sz="1000" b="0" i="0" u="none" strike="noStrike" cap="none" normalizeH="0" baseline="0" smtClean="0">
                          <a:ln>
                            <a:noFill/>
                          </a:ln>
                          <a:solidFill>
                            <a:schemeClr val="tx1"/>
                          </a:solidFill>
                          <a:effectLst/>
                          <a:latin typeface="微软雅黑" pitchFamily="34" charset="-122"/>
                          <a:ea typeface="微软雅黑" pitchFamily="34" charset="-122"/>
                        </a:rPr>
                        <a:t>40%</a:t>
                      </a:r>
                      <a:r>
                        <a:rPr kumimoji="0" lang="zh-CN" altLang="en-US" sz="1000" b="0" i="0" u="none" strike="noStrike" cap="none" normalizeH="0" baseline="0" smtClean="0">
                          <a:ln>
                            <a:noFill/>
                          </a:ln>
                          <a:solidFill>
                            <a:schemeClr val="tx1"/>
                          </a:solidFill>
                          <a:effectLst/>
                          <a:latin typeface="微软雅黑" pitchFamily="34" charset="-122"/>
                          <a:ea typeface="微软雅黑" pitchFamily="34" charset="-122"/>
                        </a:rPr>
                        <a:t>计收。对应无偿移交政府但为落实的用地面积按改造后整宗用地市场评估单价计收土地出让金。</a:t>
                      </a:r>
                      <a:endParaRPr kumimoji="0" lang="zh-CN" altLang="zh-CN" sz="1000" b="0" i="0" u="none" strike="noStrike" cap="none" normalizeH="0" baseline="0" smtClean="0">
                        <a:ln>
                          <a:noFill/>
                        </a:ln>
                        <a:solidFill>
                          <a:schemeClr val="tx1"/>
                        </a:solidFill>
                        <a:effectLst/>
                        <a:latin typeface="微软雅黑" pitchFamily="34" charset="-122"/>
                        <a:ea typeface="微软雅黑" pitchFamily="34" charset="-122"/>
                      </a:endParaRPr>
                    </a:p>
                    <a:p>
                      <a:pPr marL="0" marR="0" lvl="0" indent="0" algn="l" defTabSz="914400" rtl="0" eaLnBrk="1" fontAlgn="ctr" latinLnBrk="0" hangingPunct="1">
                        <a:lnSpc>
                          <a:spcPct val="100000"/>
                        </a:lnSpc>
                        <a:spcBef>
                          <a:spcPct val="0"/>
                        </a:spcBef>
                        <a:spcAft>
                          <a:spcPct val="0"/>
                        </a:spcAft>
                        <a:buClrTx/>
                        <a:buSzTx/>
                        <a:buFontTx/>
                        <a:buNone/>
                        <a:tabLst/>
                      </a:pPr>
                      <a:endPar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noFill/>
                  </a:tcPr>
                </a:tc>
              </a:tr>
              <a:tr h="1122363">
                <a:tc rowSpan="2">
                  <a:txBody>
                    <a:bodyPr/>
                    <a:lstStyle/>
                    <a:p>
                      <a:pPr marL="0" marR="0" lvl="0" indent="0" algn="ctr" defTabSz="269875" rtl="0" eaLnBrk="1" fontAlgn="ctr" latinLnBrk="0" hangingPunct="1">
                        <a:lnSpc>
                          <a:spcPct val="100000"/>
                        </a:lnSpc>
                        <a:spcBef>
                          <a:spcPct val="0"/>
                        </a:spcBef>
                        <a:spcAft>
                          <a:spcPct val="0"/>
                        </a:spcAft>
                        <a:buClrTx/>
                        <a:buSzTx/>
                        <a:buFontTx/>
                        <a:buNone/>
                        <a:tabLst/>
                      </a:pP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工业</a:t>
                      </a:r>
                      <a:endPar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endParaRPr>
                    </a:p>
                    <a:p>
                      <a:pPr marL="0" marR="0" lvl="0" indent="0" algn="ctr" defTabSz="269875" rtl="0" eaLnBrk="1" fontAlgn="ctr" latinLnBrk="0" hangingPunct="1">
                        <a:lnSpc>
                          <a:spcPct val="100000"/>
                        </a:lnSpc>
                        <a:spcBef>
                          <a:spcPct val="0"/>
                        </a:spcBef>
                        <a:spcAft>
                          <a:spcPct val="0"/>
                        </a:spcAft>
                        <a:buClrTx/>
                        <a:buSzTx/>
                        <a:buFontTx/>
                        <a:buNone/>
                        <a:tabLst/>
                      </a:pPr>
                      <a:r>
                        <a:rPr kumimoji="0" lang="zh-CN" altLang="en-US" sz="1000" b="1" i="0" u="none" strike="noStrike" cap="none" normalizeH="0" baseline="0" smtClean="0">
                          <a:ln>
                            <a:noFill/>
                          </a:ln>
                          <a:solidFill>
                            <a:srgbClr val="C00000"/>
                          </a:solidFill>
                          <a:effectLst/>
                          <a:latin typeface="微软雅黑" pitchFamily="34" charset="-122"/>
                          <a:ea typeface="微软雅黑" pitchFamily="34" charset="-122"/>
                        </a:rPr>
                        <a:t>改</a:t>
                      </a:r>
                      <a:endParaRPr kumimoji="0" lang="en-US" altLang="zh-CN" sz="1000" b="1" i="0" u="none" strike="noStrike" cap="none" normalizeH="0" baseline="0" smtClean="0">
                        <a:ln>
                          <a:noFill/>
                        </a:ln>
                        <a:solidFill>
                          <a:srgbClr val="C00000"/>
                        </a:solidFill>
                        <a:effectLst/>
                        <a:latin typeface="微软雅黑" pitchFamily="34" charset="-122"/>
                        <a:ea typeface="微软雅黑" pitchFamily="34" charset="-122"/>
                      </a:endParaRPr>
                    </a:p>
                    <a:p>
                      <a:pPr marL="0" marR="0" lvl="0" indent="0" algn="ctr" defTabSz="269875" rtl="0" eaLnBrk="1" fontAlgn="ctr" latinLnBrk="0" hangingPunct="1">
                        <a:lnSpc>
                          <a:spcPct val="100000"/>
                        </a:lnSpc>
                        <a:spcBef>
                          <a:spcPct val="0"/>
                        </a:spcBef>
                        <a:spcAft>
                          <a:spcPct val="0"/>
                        </a:spcAft>
                        <a:buClrTx/>
                        <a:buSzTx/>
                        <a:buFontTx/>
                        <a:buNone/>
                        <a:tabLst/>
                      </a:pP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工业</a:t>
                      </a:r>
                    </a:p>
                    <a:p>
                      <a:pPr marL="0" marR="0" lvl="0" indent="0" algn="ctr" defTabSz="269875" rtl="0" eaLnBrk="1" fontAlgn="ctr" latinLnBrk="0" hangingPunct="1">
                        <a:lnSpc>
                          <a:spcPct val="100000"/>
                        </a:lnSpc>
                        <a:spcBef>
                          <a:spcPct val="0"/>
                        </a:spcBef>
                        <a:spcAft>
                          <a:spcPct val="0"/>
                        </a:spcAft>
                        <a:buClrTx/>
                        <a:buSzTx/>
                        <a:buFontTx/>
                        <a:buNone/>
                        <a:tabLst/>
                      </a:pPr>
                      <a:endPar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solidFill>
                      <a:srgbClr val="70AD47">
                        <a:alpha val="20000"/>
                      </a:srgbClr>
                    </a:solidFill>
                  </a:tcPr>
                </a:tc>
                <a:tc vMerge="1">
                  <a:txBody>
                    <a:bodyPr/>
                    <a:lstStyle/>
                    <a:p>
                      <a:endParaRPr lang="zh-CN" altLang="en-US"/>
                    </a:p>
                  </a:txBody>
                  <a:tcPr/>
                </a:tc>
                <a:tc>
                  <a:txBody>
                    <a:bodyPr/>
                    <a:lstStyle/>
                    <a:p>
                      <a:pPr marL="0" marR="0" lvl="0" indent="0" algn="l" defTabSz="269875" rtl="0" eaLnBrk="1" fontAlgn="ctr"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rPr>
                        <a:t>1.</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不延长使用年限只增加容积率、建筑密度的，不再增收土地出让金。</a:t>
                      </a:r>
                      <a:endPar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endParaRPr>
                    </a:p>
                    <a:p>
                      <a:pPr marL="0" marR="0" lvl="0" indent="0" algn="l" defTabSz="269875" rtl="0" eaLnBrk="1" fontAlgn="ctr"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rPr>
                        <a:t>2.</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延长土地使用年限，土地出让金按延长土地使用年限前后土地市场评估价的差额计收。</a:t>
                      </a: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solidFill>
                      <a:srgbClr val="70AD47">
                        <a:alpha val="20000"/>
                      </a:srgbClr>
                    </a:solidFill>
                  </a:tcPr>
                </a:tc>
              </a:tr>
              <a:tr h="127000">
                <a:tc vMerge="1">
                  <a:txBody>
                    <a:bodyPr/>
                    <a:lstStyle/>
                    <a:p>
                      <a:endParaRPr lang="zh-CN" altLang="en-US"/>
                    </a:p>
                  </a:txBody>
                  <a:tcPr/>
                </a:tc>
                <a:tc vMerge="1">
                  <a:txBody>
                    <a:bodyPr/>
                    <a:lstStyle/>
                    <a:p>
                      <a:endParaRPr lang="zh-CN" altLang="en-US"/>
                    </a:p>
                  </a:txBody>
                  <a:tcPr/>
                </a:tc>
                <a:tc rowSpan="2">
                  <a:txBody>
                    <a:bodyPr/>
                    <a:lstStyle/>
                    <a:p>
                      <a:pPr marL="0" marR="0" lvl="0" indent="0" algn="l" defTabSz="269875" rtl="0" eaLnBrk="1" fontAlgn="ctr"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rPr>
                        <a:t>1.</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不延长使用年限只增加容积率，土地出让金按市场评估价增加的土地价值的</a:t>
                      </a:r>
                      <a:r>
                        <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rPr>
                        <a:t>40</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％计收</a:t>
                      </a:r>
                      <a:endPar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endParaRPr>
                    </a:p>
                    <a:p>
                      <a:pPr marL="0" marR="0" lvl="0" indent="0" algn="l" defTabSz="269875" rtl="0" eaLnBrk="1" fontAlgn="ctr"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rPr>
                        <a:t>2.</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延长土地使用年限，土地出让金按延长土地使用年限前后土地市场评估价的差额计收。</a:t>
                      </a: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noFill/>
                  </a:tcPr>
                </a:tc>
              </a:tr>
              <a:tr h="892175">
                <a:tc>
                  <a:txBody>
                    <a:bodyPr/>
                    <a:lstStyle/>
                    <a:p>
                      <a:pPr marL="0" marR="0" lvl="0" indent="0" algn="ctr" defTabSz="269875" rtl="0" eaLnBrk="1" fontAlgn="ctr" latinLnBrk="0" hangingPunct="1">
                        <a:lnSpc>
                          <a:spcPct val="100000"/>
                        </a:lnSpc>
                        <a:spcBef>
                          <a:spcPct val="0"/>
                        </a:spcBef>
                        <a:spcAft>
                          <a:spcPct val="0"/>
                        </a:spcAft>
                        <a:buClrTx/>
                        <a:buSzTx/>
                        <a:buFontTx/>
                        <a:buNone/>
                        <a:tabLst/>
                      </a:pP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商业</a:t>
                      </a:r>
                      <a:endPar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endParaRPr>
                    </a:p>
                    <a:p>
                      <a:pPr marL="0" marR="0" lvl="0" indent="0" algn="ctr" defTabSz="269875" rtl="0" eaLnBrk="1" fontAlgn="ctr" latinLnBrk="0" hangingPunct="1">
                        <a:lnSpc>
                          <a:spcPct val="100000"/>
                        </a:lnSpc>
                        <a:spcBef>
                          <a:spcPct val="0"/>
                        </a:spcBef>
                        <a:spcAft>
                          <a:spcPct val="0"/>
                        </a:spcAft>
                        <a:buClrTx/>
                        <a:buSzTx/>
                        <a:buFontTx/>
                        <a:buNone/>
                        <a:tabLst/>
                      </a:pPr>
                      <a:r>
                        <a:rPr kumimoji="0" lang="zh-CN" altLang="en-US" sz="1000" b="1" i="0" u="none" strike="noStrike" cap="none" normalizeH="0" baseline="0" smtClean="0">
                          <a:ln>
                            <a:noFill/>
                          </a:ln>
                          <a:solidFill>
                            <a:srgbClr val="C00000"/>
                          </a:solidFill>
                          <a:effectLst/>
                          <a:latin typeface="微软雅黑" pitchFamily="34" charset="-122"/>
                          <a:ea typeface="微软雅黑" pitchFamily="34" charset="-122"/>
                        </a:rPr>
                        <a:t>改</a:t>
                      </a:r>
                      <a:endParaRPr kumimoji="0" lang="en-US" altLang="zh-CN" sz="1000" b="1" i="0" u="none" strike="noStrike" cap="none" normalizeH="0" baseline="0" smtClean="0">
                        <a:ln>
                          <a:noFill/>
                        </a:ln>
                        <a:solidFill>
                          <a:srgbClr val="C00000"/>
                        </a:solidFill>
                        <a:effectLst/>
                        <a:latin typeface="微软雅黑" pitchFamily="34" charset="-122"/>
                        <a:ea typeface="微软雅黑" pitchFamily="34" charset="-122"/>
                      </a:endParaRPr>
                    </a:p>
                    <a:p>
                      <a:pPr marL="0" marR="0" lvl="0" indent="0" algn="ctr" defTabSz="269875" rtl="0" eaLnBrk="1" fontAlgn="ctr" latinLnBrk="0" hangingPunct="1">
                        <a:lnSpc>
                          <a:spcPct val="100000"/>
                        </a:lnSpc>
                        <a:spcBef>
                          <a:spcPct val="0"/>
                        </a:spcBef>
                        <a:spcAft>
                          <a:spcPct val="0"/>
                        </a:spcAft>
                        <a:buClrTx/>
                        <a:buSzTx/>
                        <a:buFontTx/>
                        <a:buNone/>
                        <a:tabLst/>
                      </a:pP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商业</a:t>
                      </a:r>
                    </a:p>
                    <a:p>
                      <a:pPr marL="0" marR="0" lvl="0" indent="0" algn="ctr" defTabSz="269875" rtl="0" eaLnBrk="1" fontAlgn="ctr" latinLnBrk="0" hangingPunct="1">
                        <a:lnSpc>
                          <a:spcPct val="100000"/>
                        </a:lnSpc>
                        <a:spcBef>
                          <a:spcPct val="0"/>
                        </a:spcBef>
                        <a:spcAft>
                          <a:spcPct val="0"/>
                        </a:spcAft>
                        <a:buClrTx/>
                        <a:buSzTx/>
                        <a:buFontTx/>
                        <a:buNone/>
                        <a:tabLst/>
                      </a:pPr>
                      <a:endPar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solidFill>
                      <a:srgbClr val="70AD47">
                        <a:alpha val="20000"/>
                      </a:srgbClr>
                    </a:solidFill>
                  </a:tcPr>
                </a:tc>
                <a:tc vMerge="1">
                  <a:txBody>
                    <a:bodyPr/>
                    <a:lstStyle/>
                    <a:p>
                      <a:endParaRPr lang="zh-CN" altLang="en-US"/>
                    </a:p>
                  </a:txBody>
                  <a:tcPr/>
                </a:tc>
                <a:tc vMerge="1">
                  <a:txBody>
                    <a:bodyPr/>
                    <a:lstStyle/>
                    <a:p>
                      <a:endParaRPr lang="zh-CN" altLang="en-US"/>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graphicFrame>
        <p:nvGraphicFramePr>
          <p:cNvPr id="23586" name="Group 34"/>
          <p:cNvGraphicFramePr>
            <a:graphicFrameLocks noGrp="1"/>
          </p:cNvGraphicFramePr>
          <p:nvPr/>
        </p:nvGraphicFramePr>
        <p:xfrm>
          <a:off x="11113" y="171450"/>
          <a:ext cx="3589337" cy="1308100"/>
        </p:xfrm>
        <a:graphic>
          <a:graphicData uri="http://schemas.openxmlformats.org/drawingml/2006/table">
            <a:tbl>
              <a:tblPr/>
              <a:tblGrid>
                <a:gridCol w="3589337"/>
              </a:tblGrid>
              <a:tr h="204788">
                <a:tc>
                  <a:txBody>
                    <a:bodyPr/>
                    <a:lstStyle/>
                    <a:p>
                      <a:pPr marL="0" marR="0" lvl="0" indent="0" algn="ctr" defTabSz="269875" rtl="0" eaLnBrk="1" fontAlgn="ctr" latinLnBrk="0" hangingPunct="1">
                        <a:lnSpc>
                          <a:spcPct val="100000"/>
                        </a:lnSpc>
                        <a:spcBef>
                          <a:spcPct val="0"/>
                        </a:spcBef>
                        <a:spcAft>
                          <a:spcPct val="0"/>
                        </a:spcAft>
                        <a:buClrTx/>
                        <a:buSzTx/>
                        <a:buFontTx/>
                        <a:buNone/>
                        <a:tabLst/>
                      </a:pPr>
                      <a:r>
                        <a:rPr kumimoji="0" lang="en-US" altLang="zh-CN" sz="1000" b="1" i="0" u="none" strike="noStrike" cap="none" normalizeH="0" baseline="0" smtClean="0">
                          <a:ln>
                            <a:noFill/>
                          </a:ln>
                          <a:solidFill>
                            <a:srgbClr val="000000"/>
                          </a:solidFill>
                          <a:effectLst/>
                          <a:latin typeface="微软雅黑" pitchFamily="34" charset="-122"/>
                          <a:ea typeface="微软雅黑" pitchFamily="34" charset="-122"/>
                        </a:rPr>
                        <a:t>01  </a:t>
                      </a:r>
                      <a:r>
                        <a:rPr kumimoji="0" lang="zh-CN" altLang="en-US" sz="1000" b="1" i="0" u="none" strike="noStrike" cap="none" normalizeH="0" baseline="0" smtClean="0">
                          <a:ln>
                            <a:noFill/>
                          </a:ln>
                          <a:solidFill>
                            <a:srgbClr val="000000"/>
                          </a:solidFill>
                          <a:effectLst/>
                          <a:latin typeface="微软雅黑" pitchFamily="34" charset="-122"/>
                          <a:ea typeface="微软雅黑" pitchFamily="34" charset="-122"/>
                        </a:rPr>
                        <a:t>模式分类：拆除重建类工业提升改造（不含商品厂房）</a:t>
                      </a: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solidFill>
                      <a:srgbClr val="70AD47">
                        <a:alpha val="20000"/>
                      </a:srgbClr>
                    </a:solidFill>
                  </a:tcPr>
                </a:tc>
              </a:tr>
              <a:tr h="1063625">
                <a:tc>
                  <a:txBody>
                    <a:bodyPr/>
                    <a:lstStyle/>
                    <a:p>
                      <a:pPr marL="0" marR="0" lvl="0" indent="0" algn="l" defTabSz="269875" rtl="0" eaLnBrk="1" fontAlgn="ctr" latinLnBrk="0" hangingPunct="1">
                        <a:lnSpc>
                          <a:spcPct val="100000"/>
                        </a:lnSpc>
                        <a:spcBef>
                          <a:spcPct val="0"/>
                        </a:spcBef>
                        <a:spcAft>
                          <a:spcPct val="0"/>
                        </a:spcAft>
                        <a:buClrTx/>
                        <a:buSzTx/>
                        <a:buFontTx/>
                        <a:buNone/>
                        <a:tabLst/>
                      </a:pPr>
                      <a:r>
                        <a:rPr kumimoji="0" lang="zh-CN" altLang="en-US" sz="1000" b="1" i="0" u="none" strike="noStrike" cap="none" normalizeH="0" baseline="0" smtClean="0">
                          <a:ln>
                            <a:noFill/>
                          </a:ln>
                          <a:solidFill>
                            <a:srgbClr val="000000"/>
                          </a:solidFill>
                          <a:effectLst/>
                          <a:latin typeface="微软雅黑" pitchFamily="34" charset="-122"/>
                          <a:ea typeface="微软雅黑" pitchFamily="34" charset="-122"/>
                        </a:rPr>
                        <a:t>申请条件：</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用地面积≥</a:t>
                      </a:r>
                      <a:r>
                        <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rPr>
                        <a:t>15</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亩，容积率≥</a:t>
                      </a:r>
                      <a:r>
                        <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rPr>
                        <a:t>1.5</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，取得竣工验收资料。</a:t>
                      </a:r>
                    </a:p>
                    <a:p>
                      <a:pPr marL="0" marR="0" lvl="0" indent="0" algn="l" defTabSz="269875" rtl="0" eaLnBrk="1" fontAlgn="ctr" latinLnBrk="0" hangingPunct="1">
                        <a:lnSpc>
                          <a:spcPct val="100000"/>
                        </a:lnSpc>
                        <a:spcBef>
                          <a:spcPct val="0"/>
                        </a:spcBef>
                        <a:spcAft>
                          <a:spcPct val="0"/>
                        </a:spcAft>
                        <a:buClrTx/>
                        <a:buSzTx/>
                        <a:buFontTx/>
                        <a:buNone/>
                        <a:tabLst/>
                      </a:pPr>
                      <a:r>
                        <a:rPr kumimoji="0" lang="zh-CN" altLang="en-US" sz="1000" b="1" i="0" u="none" strike="noStrike" cap="none" normalizeH="0" baseline="0" smtClean="0">
                          <a:ln>
                            <a:noFill/>
                          </a:ln>
                          <a:solidFill>
                            <a:srgbClr val="000000"/>
                          </a:solidFill>
                          <a:effectLst/>
                          <a:latin typeface="微软雅黑" pitchFamily="34" charset="-122"/>
                          <a:ea typeface="微软雅黑" pitchFamily="34" charset="-122"/>
                        </a:rPr>
                        <a:t>政策说明：</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以项目竣工验收建筑面积对土地使用权人每平方米</a:t>
                      </a:r>
                      <a:r>
                        <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rPr>
                        <a:t>100</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元进行扶持，最高扶持不超过</a:t>
                      </a:r>
                      <a:r>
                        <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rPr>
                        <a:t>1000</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万元。（五年内不能申请分割或分拆后出售）</a:t>
                      </a:r>
                    </a:p>
                    <a:p>
                      <a:pPr marL="0" marR="0" lvl="0" indent="0" algn="l" defTabSz="269875" rtl="0" eaLnBrk="1" fontAlgn="ctr" latinLnBrk="0" hangingPunct="1">
                        <a:lnSpc>
                          <a:spcPct val="100000"/>
                        </a:lnSpc>
                        <a:spcBef>
                          <a:spcPct val="0"/>
                        </a:spcBef>
                        <a:spcAft>
                          <a:spcPct val="0"/>
                        </a:spcAft>
                        <a:buClrTx/>
                        <a:buSzTx/>
                        <a:buFontTx/>
                        <a:buNone/>
                        <a:tabLst/>
                      </a:pPr>
                      <a:endParaRPr kumimoji="0" lang="zh-CN" altLang="en-US" sz="1000" b="1"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noFill/>
                  </a:tcPr>
                </a:tc>
              </a:tr>
            </a:tbl>
          </a:graphicData>
        </a:graphic>
      </p:graphicFrame>
      <p:graphicFrame>
        <p:nvGraphicFramePr>
          <p:cNvPr id="23612" name="Group 60"/>
          <p:cNvGraphicFramePr>
            <a:graphicFrameLocks noGrp="1"/>
          </p:cNvGraphicFramePr>
          <p:nvPr/>
        </p:nvGraphicFramePr>
        <p:xfrm>
          <a:off x="0" y="1800225"/>
          <a:ext cx="3589338" cy="1308100"/>
        </p:xfrm>
        <a:graphic>
          <a:graphicData uri="http://schemas.openxmlformats.org/drawingml/2006/table">
            <a:tbl>
              <a:tblPr/>
              <a:tblGrid>
                <a:gridCol w="3589338"/>
              </a:tblGrid>
              <a:tr h="204788">
                <a:tc>
                  <a:txBody>
                    <a:bodyPr/>
                    <a:lstStyle/>
                    <a:p>
                      <a:pPr marL="0" marR="0" lvl="0" indent="0" algn="ctr" defTabSz="269875" rtl="0" eaLnBrk="1" fontAlgn="ctr" latinLnBrk="0" hangingPunct="1">
                        <a:lnSpc>
                          <a:spcPct val="100000"/>
                        </a:lnSpc>
                        <a:spcBef>
                          <a:spcPct val="0"/>
                        </a:spcBef>
                        <a:spcAft>
                          <a:spcPct val="0"/>
                        </a:spcAft>
                        <a:buClrTx/>
                        <a:buSzTx/>
                        <a:buFontTx/>
                        <a:buNone/>
                        <a:tabLst/>
                      </a:pPr>
                      <a:r>
                        <a:rPr kumimoji="0" lang="en-US" altLang="zh-CN" sz="1000" b="1" i="0" u="none" strike="noStrike" cap="none" normalizeH="0" baseline="0" smtClean="0">
                          <a:ln>
                            <a:noFill/>
                          </a:ln>
                          <a:solidFill>
                            <a:srgbClr val="000000"/>
                          </a:solidFill>
                          <a:effectLst/>
                          <a:latin typeface="微软雅黑" pitchFamily="34" charset="-122"/>
                          <a:ea typeface="微软雅黑" pitchFamily="34" charset="-122"/>
                        </a:rPr>
                        <a:t>02  </a:t>
                      </a:r>
                      <a:r>
                        <a:rPr kumimoji="0" lang="zh-CN" altLang="en-US" sz="1000" b="1" i="0" u="none" strike="noStrike" cap="none" normalizeH="0" baseline="0" smtClean="0">
                          <a:ln>
                            <a:noFill/>
                          </a:ln>
                          <a:solidFill>
                            <a:srgbClr val="000000"/>
                          </a:solidFill>
                          <a:effectLst/>
                          <a:latin typeface="微软雅黑" pitchFamily="34" charset="-122"/>
                          <a:ea typeface="微软雅黑" pitchFamily="34" charset="-122"/>
                        </a:rPr>
                        <a:t>模式分类：村（局）集体用地连片工业区改造</a:t>
                      </a: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solidFill>
                      <a:srgbClr val="70AD47">
                        <a:alpha val="20000"/>
                      </a:srgbClr>
                    </a:solidFill>
                  </a:tcPr>
                </a:tc>
              </a:tr>
              <a:tr h="1063625">
                <a:tc>
                  <a:txBody>
                    <a:bodyPr/>
                    <a:lstStyle/>
                    <a:p>
                      <a:pPr marL="0" marR="0" lvl="0" indent="0" algn="l" defTabSz="269875" rtl="0" eaLnBrk="1" fontAlgn="ctr" latinLnBrk="0" hangingPunct="1">
                        <a:lnSpc>
                          <a:spcPct val="100000"/>
                        </a:lnSpc>
                        <a:spcBef>
                          <a:spcPct val="0"/>
                        </a:spcBef>
                        <a:spcAft>
                          <a:spcPct val="0"/>
                        </a:spcAft>
                        <a:buClrTx/>
                        <a:buSzTx/>
                        <a:buFontTx/>
                        <a:buNone/>
                        <a:tabLst/>
                      </a:pPr>
                      <a:r>
                        <a:rPr kumimoji="0" lang="zh-CN" altLang="en-US" sz="1000" b="1" i="0" u="none" strike="noStrike" cap="none" normalizeH="0" baseline="0" smtClean="0">
                          <a:ln>
                            <a:noFill/>
                          </a:ln>
                          <a:solidFill>
                            <a:srgbClr val="000000"/>
                          </a:solidFill>
                          <a:effectLst/>
                          <a:latin typeface="微软雅黑" pitchFamily="34" charset="-122"/>
                          <a:ea typeface="微软雅黑" pitchFamily="34" charset="-122"/>
                        </a:rPr>
                        <a:t>申请条件：</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村集体表决通过并完成项目用地范围的土地整理后，用地面积≥</a:t>
                      </a:r>
                      <a:r>
                        <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rPr>
                        <a:t>50</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亩。</a:t>
                      </a:r>
                    </a:p>
                    <a:p>
                      <a:pPr marL="0" marR="0" lvl="0" indent="0" algn="l" defTabSz="269875" rtl="0" eaLnBrk="1" fontAlgn="ctr" latinLnBrk="0" hangingPunct="1">
                        <a:lnSpc>
                          <a:spcPct val="100000"/>
                        </a:lnSpc>
                        <a:spcBef>
                          <a:spcPct val="0"/>
                        </a:spcBef>
                        <a:spcAft>
                          <a:spcPct val="0"/>
                        </a:spcAft>
                        <a:buClrTx/>
                        <a:buSzTx/>
                        <a:buFontTx/>
                        <a:buNone/>
                        <a:tabLst/>
                      </a:pPr>
                      <a:r>
                        <a:rPr kumimoji="0" lang="zh-CN" altLang="en-US" sz="1000" b="1" i="0" u="none" strike="noStrike" cap="none" normalizeH="0" baseline="0" smtClean="0">
                          <a:ln>
                            <a:noFill/>
                          </a:ln>
                          <a:solidFill>
                            <a:srgbClr val="000000"/>
                          </a:solidFill>
                          <a:effectLst/>
                          <a:latin typeface="微软雅黑" pitchFamily="34" charset="-122"/>
                          <a:ea typeface="微软雅黑" pitchFamily="34" charset="-122"/>
                        </a:rPr>
                        <a:t>政策说明：</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每亩土地扶持</a:t>
                      </a:r>
                      <a:r>
                        <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rPr>
                        <a:t>2</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万元，对村（居）集体经济组织给予扶持，最高扶持金额不超过</a:t>
                      </a:r>
                      <a:r>
                        <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rPr>
                        <a:t>500</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万元。</a:t>
                      </a:r>
                    </a:p>
                    <a:p>
                      <a:pPr marL="0" marR="0" lvl="0" indent="0" algn="l" defTabSz="269875" rtl="0" eaLnBrk="1" fontAlgn="ctr" latinLnBrk="0" hangingPunct="1">
                        <a:lnSpc>
                          <a:spcPct val="100000"/>
                        </a:lnSpc>
                        <a:spcBef>
                          <a:spcPct val="0"/>
                        </a:spcBef>
                        <a:spcAft>
                          <a:spcPct val="0"/>
                        </a:spcAft>
                        <a:buClrTx/>
                        <a:buSzTx/>
                        <a:buFontTx/>
                        <a:buNone/>
                        <a:tabLst/>
                      </a:pPr>
                      <a:endPar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noFill/>
                  </a:tcPr>
                </a:tc>
              </a:tr>
            </a:tbl>
          </a:graphicData>
        </a:graphic>
      </p:graphicFrame>
      <p:graphicFrame>
        <p:nvGraphicFramePr>
          <p:cNvPr id="23613" name="Group 61"/>
          <p:cNvGraphicFramePr>
            <a:graphicFrameLocks noGrp="1"/>
          </p:cNvGraphicFramePr>
          <p:nvPr/>
        </p:nvGraphicFramePr>
        <p:xfrm>
          <a:off x="11113" y="3455988"/>
          <a:ext cx="3589337" cy="1460500"/>
        </p:xfrm>
        <a:graphic>
          <a:graphicData uri="http://schemas.openxmlformats.org/drawingml/2006/table">
            <a:tbl>
              <a:tblPr/>
              <a:tblGrid>
                <a:gridCol w="3589337"/>
              </a:tblGrid>
              <a:tr h="204788">
                <a:tc>
                  <a:txBody>
                    <a:bodyPr/>
                    <a:lstStyle/>
                    <a:p>
                      <a:pPr marL="0" marR="0" lvl="0" indent="0" algn="ctr" defTabSz="269875" rtl="0" eaLnBrk="1" fontAlgn="ctr" latinLnBrk="0" hangingPunct="1">
                        <a:lnSpc>
                          <a:spcPct val="100000"/>
                        </a:lnSpc>
                        <a:spcBef>
                          <a:spcPct val="0"/>
                        </a:spcBef>
                        <a:spcAft>
                          <a:spcPct val="0"/>
                        </a:spcAft>
                        <a:buClrTx/>
                        <a:buSzTx/>
                        <a:buFontTx/>
                        <a:buNone/>
                        <a:tabLst/>
                      </a:pPr>
                      <a:r>
                        <a:rPr kumimoji="0" lang="en-US" altLang="zh-CN" sz="1000" b="1" i="0" u="none" strike="noStrike" cap="none" normalizeH="0" baseline="0" smtClean="0">
                          <a:ln>
                            <a:noFill/>
                          </a:ln>
                          <a:solidFill>
                            <a:srgbClr val="000000"/>
                          </a:solidFill>
                          <a:effectLst/>
                          <a:latin typeface="微软雅黑" pitchFamily="34" charset="-122"/>
                          <a:ea typeface="微软雅黑" pitchFamily="34" charset="-122"/>
                        </a:rPr>
                        <a:t>03  </a:t>
                      </a:r>
                      <a:r>
                        <a:rPr kumimoji="0" lang="zh-CN" altLang="en-US" sz="1000" b="1" i="0" u="none" strike="noStrike" cap="none" normalizeH="0" baseline="0" smtClean="0">
                          <a:ln>
                            <a:noFill/>
                          </a:ln>
                          <a:solidFill>
                            <a:srgbClr val="000000"/>
                          </a:solidFill>
                          <a:effectLst/>
                          <a:latin typeface="微软雅黑" pitchFamily="34" charset="-122"/>
                          <a:ea typeface="微软雅黑" pitchFamily="34" charset="-122"/>
                        </a:rPr>
                        <a:t>模式分类：改造后用于历史文化保护、公共设施、生态建设、公益性项目</a:t>
                      </a: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solidFill>
                      <a:srgbClr val="70AD47">
                        <a:alpha val="20000"/>
                      </a:srgbClr>
                    </a:solidFill>
                  </a:tcPr>
                </a:tc>
              </a:tr>
              <a:tr h="1063625">
                <a:tc>
                  <a:txBody>
                    <a:bodyPr/>
                    <a:lstStyle/>
                    <a:p>
                      <a:pPr marL="0" marR="0" lvl="0" indent="0" algn="l" defTabSz="269875" rtl="0" eaLnBrk="1" fontAlgn="ctr" latinLnBrk="0" hangingPunct="1">
                        <a:lnSpc>
                          <a:spcPct val="100000"/>
                        </a:lnSpc>
                        <a:spcBef>
                          <a:spcPct val="0"/>
                        </a:spcBef>
                        <a:spcAft>
                          <a:spcPct val="0"/>
                        </a:spcAft>
                        <a:buClrTx/>
                        <a:buSzTx/>
                        <a:buFontTx/>
                        <a:buNone/>
                        <a:tabLst/>
                      </a:pPr>
                      <a:r>
                        <a:rPr kumimoji="0" lang="zh-CN" altLang="en-US" sz="1000" b="1" i="0" u="none" strike="noStrike" cap="none" normalizeH="0" baseline="0" smtClean="0">
                          <a:ln>
                            <a:noFill/>
                          </a:ln>
                          <a:solidFill>
                            <a:srgbClr val="000000"/>
                          </a:solidFill>
                          <a:effectLst/>
                          <a:latin typeface="微软雅黑" pitchFamily="34" charset="-122"/>
                          <a:ea typeface="微软雅黑" pitchFamily="34" charset="-122"/>
                        </a:rPr>
                        <a:t>政策说明：</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对土地使用权人按每平米</a:t>
                      </a:r>
                      <a:r>
                        <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rPr>
                        <a:t>100</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元进行扶持，最高扶持不超过</a:t>
                      </a:r>
                      <a:r>
                        <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rPr>
                        <a:t>500</a:t>
                      </a:r>
                      <a:r>
                        <a:rPr kumimoji="0" lang="zh-CN" altLang="en-US" sz="1000" b="0" i="0" u="none" strike="noStrike" cap="none" normalizeH="0" baseline="0" smtClean="0">
                          <a:ln>
                            <a:noFill/>
                          </a:ln>
                          <a:solidFill>
                            <a:schemeClr val="tx1"/>
                          </a:solidFill>
                          <a:effectLst/>
                          <a:latin typeface="微软雅黑" pitchFamily="34" charset="-122"/>
                          <a:ea typeface="微软雅黑" pitchFamily="34" charset="-122"/>
                        </a:rPr>
                        <a:t>万</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元。</a:t>
                      </a: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noFill/>
                  </a:tcPr>
                </a:tc>
              </a:tr>
            </a:tbl>
          </a:graphicData>
        </a:graphic>
      </p:graphicFrame>
      <p:graphicFrame>
        <p:nvGraphicFramePr>
          <p:cNvPr id="23603" name="Group 51"/>
          <p:cNvGraphicFramePr>
            <a:graphicFrameLocks noGrp="1"/>
          </p:cNvGraphicFramePr>
          <p:nvPr/>
        </p:nvGraphicFramePr>
        <p:xfrm>
          <a:off x="11113" y="5183188"/>
          <a:ext cx="3589337" cy="1308100"/>
        </p:xfrm>
        <a:graphic>
          <a:graphicData uri="http://schemas.openxmlformats.org/drawingml/2006/table">
            <a:tbl>
              <a:tblPr/>
              <a:tblGrid>
                <a:gridCol w="3589337"/>
              </a:tblGrid>
              <a:tr h="204788">
                <a:tc>
                  <a:txBody>
                    <a:bodyPr/>
                    <a:lstStyle/>
                    <a:p>
                      <a:pPr marL="0" marR="0" lvl="0" indent="0" algn="ctr" defTabSz="269875" rtl="0" eaLnBrk="1" fontAlgn="ctr" latinLnBrk="0" hangingPunct="1">
                        <a:lnSpc>
                          <a:spcPct val="100000"/>
                        </a:lnSpc>
                        <a:spcBef>
                          <a:spcPct val="0"/>
                        </a:spcBef>
                        <a:spcAft>
                          <a:spcPct val="0"/>
                        </a:spcAft>
                        <a:buClrTx/>
                        <a:buSzTx/>
                        <a:buFontTx/>
                        <a:buNone/>
                        <a:tabLst/>
                      </a:pPr>
                      <a:r>
                        <a:rPr kumimoji="0" lang="en-US" altLang="zh-CN" sz="1000" b="1" i="0" u="none" strike="noStrike" cap="none" normalizeH="0" baseline="0" smtClean="0">
                          <a:ln>
                            <a:noFill/>
                          </a:ln>
                          <a:solidFill>
                            <a:srgbClr val="000000"/>
                          </a:solidFill>
                          <a:effectLst/>
                          <a:latin typeface="微软雅黑" pitchFamily="34" charset="-122"/>
                          <a:ea typeface="微软雅黑" pitchFamily="34" charset="-122"/>
                        </a:rPr>
                        <a:t>04  </a:t>
                      </a:r>
                      <a:r>
                        <a:rPr kumimoji="0" lang="zh-CN" altLang="en-US" sz="1000" b="1" i="0" u="none" strike="noStrike" cap="none" normalizeH="0" baseline="0" smtClean="0">
                          <a:ln>
                            <a:noFill/>
                          </a:ln>
                          <a:solidFill>
                            <a:srgbClr val="000000"/>
                          </a:solidFill>
                          <a:effectLst/>
                          <a:latin typeface="微软雅黑" pitchFamily="34" charset="-122"/>
                          <a:ea typeface="微软雅黑" pitchFamily="34" charset="-122"/>
                        </a:rPr>
                        <a:t>模式分类：改造后土地需要复垦</a:t>
                      </a: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solidFill>
                      <a:srgbClr val="70AD47">
                        <a:alpha val="20000"/>
                      </a:srgbClr>
                    </a:solidFill>
                  </a:tcPr>
                </a:tc>
              </a:tr>
              <a:tr h="1063625">
                <a:tc>
                  <a:txBody>
                    <a:bodyPr/>
                    <a:lstStyle/>
                    <a:p>
                      <a:pPr marL="0" marR="0" lvl="0" indent="0" algn="l" defTabSz="269875" rtl="0" eaLnBrk="1" fontAlgn="ctr" latinLnBrk="0" hangingPunct="1">
                        <a:lnSpc>
                          <a:spcPct val="100000"/>
                        </a:lnSpc>
                        <a:spcBef>
                          <a:spcPct val="0"/>
                        </a:spcBef>
                        <a:spcAft>
                          <a:spcPct val="0"/>
                        </a:spcAft>
                        <a:buClrTx/>
                        <a:buSzTx/>
                        <a:buFontTx/>
                        <a:buNone/>
                        <a:tabLst/>
                      </a:pPr>
                      <a:r>
                        <a:rPr kumimoji="0" lang="zh-CN" altLang="en-US" sz="1000" b="1" i="0" u="none" strike="noStrike" cap="none" normalizeH="0" baseline="0" smtClean="0">
                          <a:ln>
                            <a:noFill/>
                          </a:ln>
                          <a:solidFill>
                            <a:srgbClr val="000000"/>
                          </a:solidFill>
                          <a:effectLst/>
                          <a:latin typeface="微软雅黑" pitchFamily="34" charset="-122"/>
                          <a:ea typeface="微软雅黑" pitchFamily="34" charset="-122"/>
                        </a:rPr>
                        <a:t>申请条件：</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通过相关验收</a:t>
                      </a:r>
                    </a:p>
                    <a:p>
                      <a:pPr marL="0" marR="0" lvl="0" indent="0" algn="l" defTabSz="269875" rtl="0" eaLnBrk="1" fontAlgn="ctr" latinLnBrk="0" hangingPunct="1">
                        <a:lnSpc>
                          <a:spcPct val="100000"/>
                        </a:lnSpc>
                        <a:spcBef>
                          <a:spcPct val="0"/>
                        </a:spcBef>
                        <a:spcAft>
                          <a:spcPct val="0"/>
                        </a:spcAft>
                        <a:buClrTx/>
                        <a:buSzTx/>
                        <a:buFontTx/>
                        <a:buNone/>
                        <a:tabLst/>
                      </a:pPr>
                      <a:r>
                        <a:rPr kumimoji="0" lang="zh-CN" altLang="en-US" sz="1000" b="1" i="0" u="none" strike="noStrike" cap="none" normalizeH="0" baseline="0" smtClean="0">
                          <a:ln>
                            <a:noFill/>
                          </a:ln>
                          <a:solidFill>
                            <a:srgbClr val="000000"/>
                          </a:solidFill>
                          <a:effectLst/>
                          <a:latin typeface="微软雅黑" pitchFamily="34" charset="-122"/>
                          <a:ea typeface="微软雅黑" pitchFamily="34" charset="-122"/>
                        </a:rPr>
                        <a:t>政策说明：</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按每亩</a:t>
                      </a:r>
                      <a:r>
                        <a:rPr kumimoji="0" lang="en-US" altLang="zh-CN" sz="1000" b="0" i="0" u="none" strike="noStrike" cap="none" normalizeH="0" baseline="0" smtClean="0">
                          <a:ln>
                            <a:noFill/>
                          </a:ln>
                          <a:solidFill>
                            <a:srgbClr val="000000"/>
                          </a:solidFill>
                          <a:effectLst/>
                          <a:latin typeface="微软雅黑" pitchFamily="34" charset="-122"/>
                          <a:ea typeface="微软雅黑" pitchFamily="34" charset="-122"/>
                        </a:rPr>
                        <a:t>10</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万元的</a:t>
                      </a:r>
                      <a:r>
                        <a:rPr kumimoji="0" lang="zh-CN" altLang="en-US" sz="1000" b="0" i="0" u="none" strike="noStrike" cap="none" normalizeH="0" baseline="0" smtClean="0">
                          <a:ln>
                            <a:noFill/>
                          </a:ln>
                          <a:solidFill>
                            <a:schemeClr val="tx1"/>
                          </a:solidFill>
                          <a:effectLst/>
                          <a:latin typeface="微软雅黑" pitchFamily="34" charset="-122"/>
                          <a:ea typeface="微软雅黑" pitchFamily="34" charset="-122"/>
                        </a:rPr>
                        <a:t>标准</a:t>
                      </a:r>
                      <a:r>
                        <a:rPr kumimoji="0" lang="zh-CN" altLang="en-US" sz="1000" b="0" i="0" u="none" strike="noStrike" cap="none" normalizeH="0" baseline="0" smtClean="0">
                          <a:ln>
                            <a:noFill/>
                          </a:ln>
                          <a:solidFill>
                            <a:srgbClr val="000000"/>
                          </a:solidFill>
                          <a:effectLst/>
                          <a:latin typeface="微软雅黑" pitchFamily="34" charset="-122"/>
                          <a:ea typeface="微软雅黑" pitchFamily="34" charset="-122"/>
                        </a:rPr>
                        <a:t>给予集体经济组织一次性扶持。</a:t>
                      </a: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pic>
        <p:nvPicPr>
          <p:cNvPr id="33794" name="图片 1"/>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52388" y="269875"/>
            <a:ext cx="3519487" cy="4144963"/>
          </a:xfrm>
          <a:prstGeom prst="rect">
            <a:avLst/>
          </a:prstGeom>
          <a:noFill/>
          <a:ln w="9525">
            <a:noFill/>
            <a:miter lim="800000"/>
            <a:headEnd/>
            <a:tailEnd/>
          </a:ln>
        </p:spPr>
      </p:pic>
      <p:sp>
        <p:nvSpPr>
          <p:cNvPr id="11" name="文本框 10"/>
          <p:cNvSpPr txBox="1"/>
          <p:nvPr/>
        </p:nvSpPr>
        <p:spPr>
          <a:xfrm>
            <a:off x="0" y="4175125"/>
            <a:ext cx="3600450" cy="261938"/>
          </a:xfrm>
          <a:prstGeom prst="rect">
            <a:avLst/>
          </a:prstGeom>
          <a:solidFill>
            <a:schemeClr val="accent6">
              <a:lumMod val="60000"/>
              <a:lumOff val="40000"/>
            </a:schemeClr>
          </a:solidFill>
        </p:spPr>
        <p:txBody>
          <a:bodyPr>
            <a:spAutoFit/>
          </a:bodyPr>
          <a:lstStyle/>
          <a:p>
            <a:pPr fontAlgn="auto">
              <a:spcBef>
                <a:spcPts val="0"/>
              </a:spcBef>
              <a:spcAft>
                <a:spcPts val="0"/>
              </a:spcAft>
              <a:defRPr/>
            </a:pPr>
            <a:r>
              <a:rPr lang="zh-CN" altLang="en-US" sz="1100" b="1" dirty="0">
                <a:solidFill>
                  <a:schemeClr val="bg1">
                    <a:lumMod val="95000"/>
                  </a:schemeClr>
                </a:solidFill>
                <a:latin typeface="微软雅黑" panose="020B0503020204020204" pitchFamily="34" charset="-122"/>
                <a:ea typeface="微软雅黑" panose="020B0503020204020204" pitchFamily="34" charset="-122"/>
              </a:rPr>
              <a:t>接件窗口</a:t>
            </a:r>
          </a:p>
        </p:txBody>
      </p:sp>
      <p:sp>
        <p:nvSpPr>
          <p:cNvPr id="33796" name="文本框 11"/>
          <p:cNvSpPr txBox="1">
            <a:spLocks noChangeArrowheads="1"/>
          </p:cNvSpPr>
          <p:nvPr/>
        </p:nvSpPr>
        <p:spPr bwMode="auto">
          <a:xfrm>
            <a:off x="871538" y="4195763"/>
            <a:ext cx="1835150" cy="244475"/>
          </a:xfrm>
          <a:prstGeom prst="rect">
            <a:avLst/>
          </a:prstGeom>
          <a:noFill/>
          <a:ln w="9525">
            <a:noFill/>
            <a:miter lim="800000"/>
            <a:headEnd/>
            <a:tailEnd/>
          </a:ln>
        </p:spPr>
        <p:txBody>
          <a:bodyPr wrap="none">
            <a:spAutoFit/>
          </a:bodyPr>
          <a:lstStyle/>
          <a:p>
            <a:r>
              <a:rPr lang="zh-CN" altLang="en-US" sz="1000">
                <a:latin typeface="微软雅黑" pitchFamily="34" charset="-122"/>
                <a:ea typeface="微软雅黑" pitchFamily="34" charset="-122"/>
              </a:rPr>
              <a:t>所在的镇政府（街道办事处）</a:t>
            </a:r>
          </a:p>
        </p:txBody>
      </p:sp>
      <p:sp>
        <p:nvSpPr>
          <p:cNvPr id="13" name="文本框 12"/>
          <p:cNvSpPr txBox="1"/>
          <p:nvPr/>
        </p:nvSpPr>
        <p:spPr>
          <a:xfrm>
            <a:off x="0" y="4464050"/>
            <a:ext cx="3600450" cy="1606550"/>
          </a:xfrm>
          <a:prstGeom prst="rect">
            <a:avLst/>
          </a:prstGeom>
          <a:solidFill>
            <a:schemeClr val="accent6">
              <a:lumMod val="60000"/>
              <a:lumOff val="40000"/>
            </a:schemeClr>
          </a:solidFill>
        </p:spPr>
        <p:txBody>
          <a:bodyPr>
            <a:spAutoFit/>
          </a:bodyPr>
          <a:lstStyle/>
          <a:p>
            <a:pPr>
              <a:defRPr/>
            </a:pPr>
            <a:r>
              <a:rPr lang="zh-CN" altLang="en-US" sz="1100" b="1">
                <a:solidFill>
                  <a:srgbClr val="F2F2F2"/>
                </a:solidFill>
                <a:latin typeface="微软雅黑" pitchFamily="34" charset="-122"/>
                <a:ea typeface="微软雅黑" pitchFamily="34" charset="-122"/>
              </a:rPr>
              <a:t>咨询电话</a:t>
            </a:r>
          </a:p>
          <a:p>
            <a:pPr>
              <a:defRPr/>
            </a:pPr>
            <a:endParaRPr lang="en-US" altLang="zh-CN" sz="1100" b="1">
              <a:solidFill>
                <a:srgbClr val="F2F2F2"/>
              </a:solidFill>
              <a:latin typeface="微软雅黑" pitchFamily="34" charset="-122"/>
              <a:ea typeface="微软雅黑" pitchFamily="34" charset="-122"/>
            </a:endParaRPr>
          </a:p>
          <a:p>
            <a:pPr>
              <a:defRPr/>
            </a:pPr>
            <a:endParaRPr lang="en-US" altLang="zh-CN" sz="1100" b="1">
              <a:solidFill>
                <a:srgbClr val="F2F2F2"/>
              </a:solidFill>
              <a:latin typeface="微软雅黑" pitchFamily="34" charset="-122"/>
              <a:ea typeface="微软雅黑" pitchFamily="34" charset="-122"/>
            </a:endParaRPr>
          </a:p>
          <a:p>
            <a:pPr>
              <a:defRPr/>
            </a:pPr>
            <a:endParaRPr lang="en-US" altLang="zh-CN" sz="1100" b="1">
              <a:solidFill>
                <a:srgbClr val="F2F2F2"/>
              </a:solidFill>
              <a:latin typeface="微软雅黑" pitchFamily="34" charset="-122"/>
              <a:ea typeface="微软雅黑" pitchFamily="34" charset="-122"/>
            </a:endParaRPr>
          </a:p>
          <a:p>
            <a:pPr>
              <a:defRPr/>
            </a:pPr>
            <a:endParaRPr lang="en-US" altLang="zh-CN" sz="1100" b="1">
              <a:solidFill>
                <a:srgbClr val="F2F2F2"/>
              </a:solidFill>
              <a:latin typeface="微软雅黑" pitchFamily="34" charset="-122"/>
              <a:ea typeface="微软雅黑" pitchFamily="34" charset="-122"/>
            </a:endParaRPr>
          </a:p>
          <a:p>
            <a:pPr>
              <a:defRPr/>
            </a:pPr>
            <a:endParaRPr lang="en-US" altLang="zh-CN" sz="1100" b="1">
              <a:solidFill>
                <a:srgbClr val="F2F2F2"/>
              </a:solidFill>
              <a:latin typeface="微软雅黑" pitchFamily="34" charset="-122"/>
              <a:ea typeface="微软雅黑" pitchFamily="34" charset="-122"/>
            </a:endParaRPr>
          </a:p>
          <a:p>
            <a:pPr>
              <a:defRPr/>
            </a:pPr>
            <a:endParaRPr lang="en-US" altLang="zh-CN" sz="1100" b="1">
              <a:solidFill>
                <a:srgbClr val="F2F2F2"/>
              </a:solidFill>
              <a:latin typeface="微软雅黑" pitchFamily="34" charset="-122"/>
              <a:ea typeface="微软雅黑" pitchFamily="34" charset="-122"/>
            </a:endParaRPr>
          </a:p>
          <a:p>
            <a:pPr>
              <a:defRPr/>
            </a:pPr>
            <a:endParaRPr lang="en-US" altLang="zh-CN" sz="1100" b="1">
              <a:solidFill>
                <a:srgbClr val="F2F2F2"/>
              </a:solidFill>
              <a:latin typeface="微软雅黑" pitchFamily="34" charset="-122"/>
              <a:ea typeface="微软雅黑" pitchFamily="34" charset="-122"/>
            </a:endParaRPr>
          </a:p>
          <a:p>
            <a:pPr>
              <a:defRPr/>
            </a:pPr>
            <a:endParaRPr lang="zh-CN" altLang="en-US" sz="1100" b="1">
              <a:solidFill>
                <a:srgbClr val="F2F2F2"/>
              </a:solidFill>
              <a:latin typeface="微软雅黑" pitchFamily="34" charset="-122"/>
              <a:ea typeface="微软雅黑" pitchFamily="34" charset="-122"/>
            </a:endParaRPr>
          </a:p>
        </p:txBody>
      </p:sp>
      <p:sp>
        <p:nvSpPr>
          <p:cNvPr id="15" name="文本框 14"/>
          <p:cNvSpPr txBox="1"/>
          <p:nvPr/>
        </p:nvSpPr>
        <p:spPr>
          <a:xfrm>
            <a:off x="0" y="0"/>
            <a:ext cx="3600450" cy="261938"/>
          </a:xfrm>
          <a:prstGeom prst="rect">
            <a:avLst/>
          </a:prstGeom>
          <a:solidFill>
            <a:schemeClr val="accent6">
              <a:lumMod val="60000"/>
              <a:lumOff val="40000"/>
            </a:schemeClr>
          </a:solidFill>
        </p:spPr>
        <p:txBody>
          <a:bodyPr>
            <a:spAutoFit/>
          </a:bodyPr>
          <a:lstStyle/>
          <a:p>
            <a:pPr fontAlgn="auto">
              <a:spcBef>
                <a:spcPts val="0"/>
              </a:spcBef>
              <a:spcAft>
                <a:spcPts val="0"/>
              </a:spcAft>
              <a:defRPr/>
            </a:pPr>
            <a:r>
              <a:rPr lang="zh-CN" altLang="en-US" sz="1100" b="1" dirty="0">
                <a:solidFill>
                  <a:schemeClr val="bg1">
                    <a:lumMod val="95000"/>
                  </a:schemeClr>
                </a:solidFill>
                <a:latin typeface="微软雅黑" panose="020B0503020204020204" pitchFamily="34" charset="-122"/>
                <a:ea typeface="微软雅黑" panose="020B0503020204020204" pitchFamily="34" charset="-122"/>
              </a:rPr>
              <a:t>项目扶持资金申请流程图</a:t>
            </a:r>
          </a:p>
        </p:txBody>
      </p:sp>
      <p:sp>
        <p:nvSpPr>
          <p:cNvPr id="8" name="文本框 7"/>
          <p:cNvSpPr txBox="1"/>
          <p:nvPr/>
        </p:nvSpPr>
        <p:spPr>
          <a:xfrm>
            <a:off x="-3175" y="6091238"/>
            <a:ext cx="3600450" cy="1108075"/>
          </a:xfrm>
          <a:prstGeom prst="rect">
            <a:avLst/>
          </a:prstGeom>
          <a:solidFill>
            <a:schemeClr val="accent6">
              <a:lumMod val="60000"/>
              <a:lumOff val="40000"/>
            </a:schemeClr>
          </a:solidFill>
        </p:spPr>
        <p:txBody>
          <a:bodyPr>
            <a:spAutoFit/>
          </a:bodyPr>
          <a:lstStyle/>
          <a:p>
            <a:pPr fontAlgn="auto">
              <a:spcBef>
                <a:spcPts val="0"/>
              </a:spcBef>
              <a:spcAft>
                <a:spcPts val="0"/>
              </a:spcAft>
              <a:defRPr/>
            </a:pPr>
            <a:r>
              <a:rPr lang="zh-CN" altLang="en-US" sz="1100" b="1" dirty="0">
                <a:solidFill>
                  <a:schemeClr val="bg1">
                    <a:lumMod val="95000"/>
                  </a:schemeClr>
                </a:solidFill>
                <a:latin typeface="微软雅黑" panose="020B0503020204020204" pitchFamily="34" charset="-122"/>
                <a:ea typeface="微软雅黑" panose="020B0503020204020204" pitchFamily="34" charset="-122"/>
              </a:rPr>
              <a:t>申请资料</a:t>
            </a:r>
            <a:endParaRPr lang="en-US" altLang="zh-CN" sz="11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1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1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1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en-US" altLang="zh-CN" sz="1100" b="1" dirty="0">
              <a:solidFill>
                <a:schemeClr val="bg1">
                  <a:lumMod val="9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1100" b="1" dirty="0">
                <a:solidFill>
                  <a:schemeClr val="bg1">
                    <a:lumMod val="95000"/>
                  </a:schemeClr>
                </a:solidFill>
                <a:latin typeface="微软雅黑" panose="020B0503020204020204" pitchFamily="34" charset="-122"/>
                <a:ea typeface="微软雅黑" panose="020B0503020204020204" pitchFamily="34" charset="-122"/>
              </a:rPr>
              <a:t>        </a:t>
            </a:r>
          </a:p>
        </p:txBody>
      </p:sp>
      <p:sp>
        <p:nvSpPr>
          <p:cNvPr id="33800" name="文本框 8"/>
          <p:cNvSpPr txBox="1">
            <a:spLocks noChangeArrowheads="1"/>
          </p:cNvSpPr>
          <p:nvPr/>
        </p:nvSpPr>
        <p:spPr bwMode="auto">
          <a:xfrm>
            <a:off x="844550" y="6119813"/>
            <a:ext cx="2727325" cy="1219200"/>
          </a:xfrm>
          <a:prstGeom prst="rect">
            <a:avLst/>
          </a:prstGeom>
          <a:noFill/>
          <a:ln w="9525">
            <a:noFill/>
            <a:miter lim="800000"/>
            <a:headEnd/>
            <a:tailEnd/>
          </a:ln>
        </p:spPr>
        <p:txBody>
          <a:bodyPr>
            <a:spAutoFit/>
          </a:bodyPr>
          <a:lstStyle/>
          <a:p>
            <a:pPr>
              <a:lnSpc>
                <a:spcPct val="120000"/>
              </a:lnSpc>
            </a:pPr>
            <a:r>
              <a:rPr lang="en-US" altLang="zh-CN" sz="800">
                <a:latin typeface="微软雅黑" pitchFamily="34" charset="-122"/>
                <a:ea typeface="微软雅黑" pitchFamily="34" charset="-122"/>
              </a:rPr>
              <a:t>1.</a:t>
            </a:r>
            <a:r>
              <a:rPr lang="zh-CN" altLang="en-US" sz="800">
                <a:latin typeface="微软雅黑" pitchFamily="34" charset="-122"/>
                <a:ea typeface="微软雅黑" pitchFamily="34" charset="-122"/>
              </a:rPr>
              <a:t>城市更新（“三旧”改造）项目认定批准文件复印件，由镇（街道）三改办校对，盖校对章，校对人签名。</a:t>
            </a:r>
          </a:p>
          <a:p>
            <a:pPr>
              <a:lnSpc>
                <a:spcPct val="120000"/>
              </a:lnSpc>
            </a:pPr>
            <a:r>
              <a:rPr lang="en-US" altLang="zh-CN" sz="800">
                <a:latin typeface="微软雅黑" pitchFamily="34" charset="-122"/>
                <a:ea typeface="微软雅黑" pitchFamily="34" charset="-122"/>
              </a:rPr>
              <a:t>2.</a:t>
            </a:r>
            <a:r>
              <a:rPr lang="zh-CN" altLang="en-US" sz="800">
                <a:latin typeface="微软雅黑" pitchFamily="34" charset="-122"/>
                <a:ea typeface="微软雅黑" pitchFamily="34" charset="-122"/>
              </a:rPr>
              <a:t>顺德区城市更新（“三旧”改造）项目扶持资金申请表，申请单位盖章（或申请人签名并盖指模）等</a:t>
            </a:r>
            <a:r>
              <a:rPr lang="zh-CN" altLang="en-US" sz="700">
                <a:latin typeface="微软雅黑" pitchFamily="34" charset="-122"/>
                <a:ea typeface="微软雅黑" pitchFamily="34" charset="-122"/>
              </a:rPr>
              <a:t>。</a:t>
            </a:r>
            <a:endParaRPr lang="en-US" altLang="zh-CN" sz="700">
              <a:latin typeface="微软雅黑" pitchFamily="34" charset="-122"/>
              <a:ea typeface="微软雅黑" pitchFamily="34" charset="-122"/>
            </a:endParaRPr>
          </a:p>
          <a:p>
            <a:pPr>
              <a:lnSpc>
                <a:spcPct val="150000"/>
              </a:lnSpc>
            </a:pPr>
            <a:r>
              <a:rPr lang="zh-CN" altLang="en-US" sz="800">
                <a:latin typeface="微软雅黑" pitchFamily="34" charset="-122"/>
                <a:ea typeface="微软雅黑" pitchFamily="34" charset="-122"/>
              </a:rPr>
              <a:t>注：</a:t>
            </a:r>
            <a:r>
              <a:rPr lang="zh-CN" altLang="en-US" sz="800">
                <a:solidFill>
                  <a:srgbClr val="000000"/>
                </a:solidFill>
                <a:latin typeface="微软雅黑" pitchFamily="34" charset="-122"/>
                <a:ea typeface="微软雅黑" pitchFamily="34" charset="-122"/>
              </a:rPr>
              <a:t>详见</a:t>
            </a:r>
            <a:r>
              <a:rPr lang="en-US" altLang="zh-CN" sz="800">
                <a:solidFill>
                  <a:srgbClr val="000000"/>
                </a:solidFill>
                <a:latin typeface="微软雅黑" pitchFamily="34" charset="-122"/>
                <a:ea typeface="微软雅黑" pitchFamily="34" charset="-122"/>
              </a:rPr>
              <a:t>《</a:t>
            </a:r>
            <a:r>
              <a:rPr lang="zh-CN" altLang="en-US" sz="800">
                <a:solidFill>
                  <a:srgbClr val="000000"/>
                </a:solidFill>
                <a:latin typeface="微软雅黑" pitchFamily="34" charset="-122"/>
                <a:ea typeface="微软雅黑" pitchFamily="34" charset="-122"/>
              </a:rPr>
              <a:t>顺德区城市更新（“三旧”改造）财政扶持操作细则</a:t>
            </a:r>
            <a:r>
              <a:rPr lang="en-US" altLang="zh-CN" sz="800">
                <a:solidFill>
                  <a:srgbClr val="000000"/>
                </a:solidFill>
                <a:latin typeface="微软雅黑" pitchFamily="34" charset="-122"/>
                <a:ea typeface="微软雅黑" pitchFamily="34" charset="-122"/>
              </a:rPr>
              <a:t>》</a:t>
            </a:r>
            <a:r>
              <a:rPr lang="zh-CN" altLang="en-US" sz="800">
                <a:solidFill>
                  <a:srgbClr val="000000"/>
                </a:solidFill>
                <a:latin typeface="微软雅黑" pitchFamily="34" charset="-122"/>
                <a:ea typeface="微软雅黑" pitchFamily="34" charset="-122"/>
              </a:rPr>
              <a:t>（顺三改</a:t>
            </a:r>
            <a:r>
              <a:rPr lang="en-US" altLang="zh-CN" sz="800">
                <a:solidFill>
                  <a:srgbClr val="000000"/>
                </a:solidFill>
                <a:latin typeface="微软雅黑" pitchFamily="34" charset="-122"/>
                <a:ea typeface="微软雅黑" pitchFamily="34" charset="-122"/>
              </a:rPr>
              <a:t>〔2015〕7</a:t>
            </a:r>
            <a:r>
              <a:rPr lang="zh-CN" altLang="en-US" sz="800">
                <a:solidFill>
                  <a:srgbClr val="000000"/>
                </a:solidFill>
                <a:latin typeface="微软雅黑" pitchFamily="34" charset="-122"/>
                <a:ea typeface="微软雅黑" pitchFamily="34" charset="-122"/>
              </a:rPr>
              <a:t>号）。</a:t>
            </a:r>
          </a:p>
          <a:p>
            <a:pPr>
              <a:lnSpc>
                <a:spcPct val="120000"/>
              </a:lnSpc>
            </a:pPr>
            <a:endParaRPr lang="zh-CN" altLang="en-US" sz="900">
              <a:latin typeface="微软雅黑" pitchFamily="34" charset="-122"/>
              <a:ea typeface="微软雅黑" pitchFamily="34" charset="-122"/>
            </a:endParaRPr>
          </a:p>
        </p:txBody>
      </p:sp>
      <p:sp>
        <p:nvSpPr>
          <p:cNvPr id="33801" name="矩形 7"/>
          <p:cNvSpPr>
            <a:spLocks noChangeArrowheads="1"/>
          </p:cNvSpPr>
          <p:nvPr/>
        </p:nvSpPr>
        <p:spPr bwMode="auto">
          <a:xfrm>
            <a:off x="792163" y="4391025"/>
            <a:ext cx="3024187" cy="1692275"/>
          </a:xfrm>
          <a:prstGeom prst="rect">
            <a:avLst/>
          </a:prstGeom>
          <a:noFill/>
          <a:ln w="9525">
            <a:noFill/>
            <a:miter lim="800000"/>
            <a:headEnd/>
            <a:tailEnd/>
          </a:ln>
        </p:spPr>
        <p:txBody>
          <a:bodyPr>
            <a:spAutoFit/>
          </a:bodyPr>
          <a:lstStyle/>
          <a:p>
            <a:pPr>
              <a:lnSpc>
                <a:spcPct val="150000"/>
              </a:lnSpc>
            </a:pPr>
            <a:r>
              <a:rPr lang="zh-CN" altLang="en-US" sz="1000">
                <a:latin typeface="微软雅黑" pitchFamily="34" charset="-122"/>
                <a:ea typeface="微软雅黑" pitchFamily="34" charset="-122"/>
              </a:rPr>
              <a:t>大良</a:t>
            </a:r>
            <a:r>
              <a:rPr lang="en-US" altLang="zh-CN" sz="1000">
                <a:latin typeface="微软雅黑" pitchFamily="34" charset="-122"/>
                <a:ea typeface="微软雅黑" pitchFamily="34" charset="-122"/>
              </a:rPr>
              <a:t>22382271</a:t>
            </a:r>
            <a:r>
              <a:rPr lang="zh-CN" altLang="en-US" sz="1000">
                <a:latin typeface="微软雅黑" pitchFamily="34" charset="-122"/>
                <a:ea typeface="微软雅黑" pitchFamily="34" charset="-122"/>
              </a:rPr>
              <a:t>、容桂</a:t>
            </a:r>
            <a:r>
              <a:rPr lang="en-US" altLang="zh-CN" sz="1000">
                <a:latin typeface="微软雅黑" pitchFamily="34" charset="-122"/>
                <a:ea typeface="微软雅黑" pitchFamily="34" charset="-122"/>
              </a:rPr>
              <a:t>28878714</a:t>
            </a:r>
          </a:p>
          <a:p>
            <a:pPr>
              <a:lnSpc>
                <a:spcPct val="150000"/>
              </a:lnSpc>
            </a:pPr>
            <a:r>
              <a:rPr lang="zh-CN" altLang="en-US" sz="1000">
                <a:latin typeface="微软雅黑" pitchFamily="34" charset="-122"/>
                <a:ea typeface="微软雅黑" pitchFamily="34" charset="-122"/>
              </a:rPr>
              <a:t>伦教</a:t>
            </a:r>
            <a:r>
              <a:rPr lang="en-US" altLang="zh-CN" sz="1000">
                <a:latin typeface="微软雅黑" pitchFamily="34" charset="-122"/>
                <a:ea typeface="微软雅黑" pitchFamily="34" charset="-122"/>
              </a:rPr>
              <a:t>27751283</a:t>
            </a:r>
            <a:r>
              <a:rPr lang="zh-CN" altLang="en-US" sz="1000">
                <a:latin typeface="微软雅黑" pitchFamily="34" charset="-122"/>
                <a:ea typeface="微软雅黑" pitchFamily="34" charset="-122"/>
              </a:rPr>
              <a:t>、勒流</a:t>
            </a:r>
            <a:r>
              <a:rPr lang="en-US" altLang="zh-CN" sz="1000">
                <a:latin typeface="微软雅黑" pitchFamily="34" charset="-122"/>
                <a:ea typeface="微软雅黑" pitchFamily="34" charset="-122"/>
              </a:rPr>
              <a:t>25527725</a:t>
            </a:r>
          </a:p>
          <a:p>
            <a:pPr>
              <a:lnSpc>
                <a:spcPct val="150000"/>
              </a:lnSpc>
            </a:pPr>
            <a:r>
              <a:rPr lang="zh-CN" altLang="en-US" sz="1000">
                <a:latin typeface="微软雅黑" pitchFamily="34" charset="-122"/>
                <a:ea typeface="微软雅黑" pitchFamily="34" charset="-122"/>
              </a:rPr>
              <a:t>陈村</a:t>
            </a:r>
            <a:r>
              <a:rPr lang="en-US" altLang="zh-CN" sz="1000">
                <a:latin typeface="微软雅黑" pitchFamily="34" charset="-122"/>
                <a:ea typeface="微软雅黑" pitchFamily="34" charset="-122"/>
              </a:rPr>
              <a:t>23305033</a:t>
            </a:r>
            <a:r>
              <a:rPr lang="zh-CN" altLang="en-US" sz="1000">
                <a:latin typeface="微软雅黑" pitchFamily="34" charset="-122"/>
                <a:ea typeface="微软雅黑" pitchFamily="34" charset="-122"/>
              </a:rPr>
              <a:t>、北滘</a:t>
            </a:r>
            <a:r>
              <a:rPr lang="en-US" altLang="zh-CN" sz="1000">
                <a:latin typeface="微软雅黑" pitchFamily="34" charset="-122"/>
                <a:ea typeface="微软雅黑" pitchFamily="34" charset="-122"/>
              </a:rPr>
              <a:t>26393118</a:t>
            </a:r>
          </a:p>
          <a:p>
            <a:pPr>
              <a:lnSpc>
                <a:spcPct val="150000"/>
              </a:lnSpc>
            </a:pPr>
            <a:r>
              <a:rPr lang="zh-CN" altLang="en-US" sz="1000">
                <a:latin typeface="微软雅黑" pitchFamily="34" charset="-122"/>
                <a:ea typeface="微软雅黑" pitchFamily="34" charset="-122"/>
              </a:rPr>
              <a:t>乐从</a:t>
            </a:r>
            <a:r>
              <a:rPr lang="en-US" altLang="zh-CN" sz="1000">
                <a:latin typeface="微软雅黑" pitchFamily="34" charset="-122"/>
                <a:ea typeface="微软雅黑" pitchFamily="34" charset="-122"/>
              </a:rPr>
              <a:t>28331704</a:t>
            </a:r>
            <a:r>
              <a:rPr lang="zh-CN" altLang="en-US" sz="1000">
                <a:latin typeface="微软雅黑" pitchFamily="34" charset="-122"/>
                <a:ea typeface="微软雅黑" pitchFamily="34" charset="-122"/>
              </a:rPr>
              <a:t>、龙江</a:t>
            </a:r>
            <a:r>
              <a:rPr lang="en-US" altLang="zh-CN" sz="1000">
                <a:latin typeface="微软雅黑" pitchFamily="34" charset="-122"/>
                <a:ea typeface="微软雅黑" pitchFamily="34" charset="-122"/>
              </a:rPr>
              <a:t>23888750</a:t>
            </a:r>
          </a:p>
          <a:p>
            <a:pPr>
              <a:lnSpc>
                <a:spcPct val="150000"/>
              </a:lnSpc>
            </a:pPr>
            <a:r>
              <a:rPr lang="zh-CN" altLang="en-US" sz="1000">
                <a:latin typeface="微软雅黑" pitchFamily="34" charset="-122"/>
                <a:ea typeface="微软雅黑" pitchFamily="34" charset="-122"/>
              </a:rPr>
              <a:t>杏坛</a:t>
            </a:r>
            <a:r>
              <a:rPr lang="en-US" altLang="zh-CN" sz="1000">
                <a:latin typeface="微软雅黑" pitchFamily="34" charset="-122"/>
                <a:ea typeface="微软雅黑" pitchFamily="34" charset="-122"/>
              </a:rPr>
              <a:t>27388766</a:t>
            </a:r>
            <a:r>
              <a:rPr lang="zh-CN" altLang="en-US" sz="1000">
                <a:latin typeface="微软雅黑" pitchFamily="34" charset="-122"/>
                <a:ea typeface="微软雅黑" pitchFamily="34" charset="-122"/>
              </a:rPr>
              <a:t>、均安</a:t>
            </a:r>
            <a:r>
              <a:rPr lang="en-US" altLang="zh-CN" sz="1000">
                <a:latin typeface="微软雅黑" pitchFamily="34" charset="-122"/>
                <a:ea typeface="微软雅黑" pitchFamily="34" charset="-122"/>
              </a:rPr>
              <a:t>25385532</a:t>
            </a:r>
          </a:p>
          <a:p>
            <a:pPr>
              <a:lnSpc>
                <a:spcPct val="150000"/>
              </a:lnSpc>
            </a:pPr>
            <a:r>
              <a:rPr lang="zh-CN" altLang="en-US" sz="1000">
                <a:latin typeface="微软雅黑" pitchFamily="34" charset="-122"/>
                <a:ea typeface="微软雅黑" pitchFamily="34" charset="-122"/>
              </a:rPr>
              <a:t>区三改办：</a:t>
            </a:r>
            <a:r>
              <a:rPr lang="en-US" altLang="zh-CN" sz="1000">
                <a:latin typeface="微软雅黑" pitchFamily="34" charset="-122"/>
                <a:ea typeface="微软雅黑" pitchFamily="34" charset="-122"/>
              </a:rPr>
              <a:t>22836411</a:t>
            </a:r>
          </a:p>
          <a:p>
            <a:pPr>
              <a:lnSpc>
                <a:spcPct val="150000"/>
              </a:lnSpc>
            </a:pPr>
            <a:r>
              <a:rPr lang="zh-CN" altLang="en-US" sz="1000">
                <a:latin typeface="微软雅黑" pitchFamily="34" charset="-122"/>
                <a:ea typeface="微软雅黑" pitchFamily="34" charset="-122"/>
              </a:rPr>
              <a:t>区城市更新发展中心：</a:t>
            </a:r>
            <a:r>
              <a:rPr lang="en-US" altLang="zh-CN" sz="1000">
                <a:latin typeface="微软雅黑" pitchFamily="34" charset="-122"/>
                <a:ea typeface="微软雅黑" pitchFamily="34" charset="-122"/>
              </a:rPr>
              <a:t>22837017</a:t>
            </a:r>
            <a:endParaRPr lang="zh-CN" altLang="en-US" sz="100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A9D18E"/>
        </a:solidFill>
        <a:effectLst/>
      </p:bgPr>
    </p:bg>
    <p:spTree>
      <p:nvGrpSpPr>
        <p:cNvPr id="1" name=""/>
        <p:cNvGrpSpPr/>
        <p:nvPr/>
      </p:nvGrpSpPr>
      <p:grpSpPr>
        <a:xfrm>
          <a:off x="0" y="0"/>
          <a:ext cx="0" cy="0"/>
          <a:chOff x="0" y="0"/>
          <a:chExt cx="0" cy="0"/>
        </a:xfrm>
      </p:grpSpPr>
      <p:sp>
        <p:nvSpPr>
          <p:cNvPr id="9" name="文本框 8"/>
          <p:cNvSpPr txBox="1"/>
          <p:nvPr/>
        </p:nvSpPr>
        <p:spPr>
          <a:xfrm>
            <a:off x="0" y="282575"/>
            <a:ext cx="3600450" cy="6724650"/>
          </a:xfrm>
          <a:prstGeom prst="rect">
            <a:avLst/>
          </a:prstGeom>
          <a:solidFill>
            <a:schemeClr val="accent6">
              <a:lumMod val="60000"/>
              <a:lumOff val="40000"/>
            </a:schemeClr>
          </a:solidFill>
        </p:spPr>
        <p:txBody>
          <a:bodyPr>
            <a:spAutoFit/>
          </a:bodyPr>
          <a:lstStyle/>
          <a:p>
            <a:pPr>
              <a:lnSpc>
                <a:spcPct val="150000"/>
              </a:lnSpc>
              <a:defRPr/>
            </a:pPr>
            <a:r>
              <a:rPr lang="zh-CN" altLang="en-US" sz="900">
                <a:latin typeface="微软雅黑" pitchFamily="34" charset="-122"/>
                <a:ea typeface="微软雅黑" pitchFamily="34" charset="-122"/>
              </a:rPr>
              <a:t>案例</a:t>
            </a:r>
            <a:r>
              <a:rPr lang="zh-CN" altLang="en-US" sz="900">
                <a:latin typeface="微软雅黑" pitchFamily="34" charset="-122"/>
                <a:ea typeface="微软雅黑" pitchFamily="34" charset="-122"/>
                <a:sym typeface="Wingdings" pitchFamily="2" charset="2"/>
              </a:rPr>
              <a:t>：（国有用地</a:t>
            </a:r>
            <a:r>
              <a:rPr lang="en-US" altLang="zh-CN" sz="900">
                <a:latin typeface="微软雅黑" pitchFamily="34" charset="-122"/>
                <a:ea typeface="微软雅黑" pitchFamily="34" charset="-122"/>
                <a:sym typeface="Wingdings" pitchFamily="2" charset="2"/>
              </a:rPr>
              <a:t>—</a:t>
            </a:r>
            <a:r>
              <a:rPr lang="zh-CN" altLang="en-US" sz="900">
                <a:latin typeface="微软雅黑" pitchFamily="34" charset="-122"/>
                <a:ea typeface="微软雅黑" pitchFamily="34" charset="-122"/>
                <a:sym typeface="Wingdings" pitchFamily="2" charset="2"/>
              </a:rPr>
              <a:t>工业改工业）</a:t>
            </a:r>
            <a:endParaRPr lang="zh-CN" altLang="zh-CN" sz="900">
              <a:latin typeface="微软雅黑" pitchFamily="34" charset="-122"/>
              <a:ea typeface="微软雅黑" pitchFamily="34" charset="-122"/>
            </a:endParaRPr>
          </a:p>
          <a:p>
            <a:pPr>
              <a:lnSpc>
                <a:spcPct val="150000"/>
              </a:lnSpc>
              <a:defRPr/>
            </a:pPr>
            <a:r>
              <a:rPr lang="zh-CN" altLang="zh-CN" sz="900" b="1">
                <a:solidFill>
                  <a:srgbClr val="C00000"/>
                </a:solidFill>
                <a:latin typeface="微软雅黑" pitchFamily="34" charset="-122"/>
                <a:ea typeface="微软雅黑" pitchFamily="34" charset="-122"/>
              </a:rPr>
              <a:t>项目</a:t>
            </a:r>
            <a:r>
              <a:rPr lang="zh-CN" altLang="en-US" sz="900" b="1">
                <a:solidFill>
                  <a:srgbClr val="C00000"/>
                </a:solidFill>
                <a:latin typeface="微软雅黑" pitchFamily="34" charset="-122"/>
                <a:ea typeface="微软雅黑" pitchFamily="34" charset="-122"/>
              </a:rPr>
              <a:t>概况</a:t>
            </a:r>
            <a:r>
              <a:rPr lang="zh-CN" altLang="zh-CN" sz="900" b="1">
                <a:solidFill>
                  <a:srgbClr val="C00000"/>
                </a:solidFill>
                <a:latin typeface="微软雅黑" pitchFamily="34" charset="-122"/>
                <a:ea typeface="微软雅黑" pitchFamily="34" charset="-122"/>
              </a:rPr>
              <a:t>：</a:t>
            </a:r>
            <a:r>
              <a:rPr lang="zh-CN" altLang="en-US" sz="900">
                <a:latin typeface="微软雅黑" pitchFamily="34" charset="-122"/>
                <a:ea typeface="微软雅黑" pitchFamily="34" charset="-122"/>
              </a:rPr>
              <a:t>大良某工业厂房用地面约为</a:t>
            </a:r>
            <a:r>
              <a:rPr lang="en-US" altLang="zh-CN" sz="900">
                <a:latin typeface="微软雅黑" pitchFamily="34" charset="-122"/>
                <a:ea typeface="微软雅黑" pitchFamily="34" charset="-122"/>
              </a:rPr>
              <a:t>3</a:t>
            </a:r>
            <a:r>
              <a:rPr lang="zh-CN" altLang="en-US" sz="900">
                <a:latin typeface="微软雅黑" pitchFamily="34" charset="-122"/>
                <a:ea typeface="微软雅黑" pitchFamily="34" charset="-122"/>
              </a:rPr>
              <a:t>万</a:t>
            </a:r>
            <a:r>
              <a:rPr lang="en-US" altLang="zh-CN" sz="900">
                <a:latin typeface="微软雅黑" pitchFamily="34" charset="-122"/>
                <a:ea typeface="微软雅黑" pitchFamily="34" charset="-122"/>
              </a:rPr>
              <a:t>m² </a:t>
            </a:r>
            <a:r>
              <a:rPr lang="zh-CN" altLang="en-US" sz="900">
                <a:latin typeface="微软雅黑" pitchFamily="34" charset="-122"/>
                <a:ea typeface="微软雅黑" pitchFamily="34" charset="-122"/>
              </a:rPr>
              <a:t>（折合</a:t>
            </a:r>
            <a:r>
              <a:rPr lang="en-US" altLang="zh-CN" sz="900">
                <a:latin typeface="微软雅黑" pitchFamily="34" charset="-122"/>
                <a:ea typeface="微软雅黑" pitchFamily="34" charset="-122"/>
              </a:rPr>
              <a:t>45</a:t>
            </a:r>
            <a:r>
              <a:rPr lang="zh-CN" altLang="en-US" sz="900">
                <a:latin typeface="微软雅黑" pitchFamily="34" charset="-122"/>
                <a:ea typeface="微软雅黑" pitchFamily="34" charset="-122"/>
              </a:rPr>
              <a:t>亩），建筑面积为</a:t>
            </a:r>
            <a:r>
              <a:rPr lang="en-US" altLang="zh-CN" sz="900">
                <a:latin typeface="微软雅黑" pitchFamily="34" charset="-122"/>
                <a:ea typeface="微软雅黑" pitchFamily="34" charset="-122"/>
              </a:rPr>
              <a:t>1.5</a:t>
            </a:r>
            <a:r>
              <a:rPr lang="zh-CN" altLang="en-US" sz="900">
                <a:latin typeface="微软雅黑" pitchFamily="34" charset="-122"/>
                <a:ea typeface="微软雅黑" pitchFamily="34" charset="-122"/>
              </a:rPr>
              <a:t>万</a:t>
            </a:r>
            <a:r>
              <a:rPr lang="en-US" altLang="zh-CN" sz="900">
                <a:latin typeface="微软雅黑" pitchFamily="34" charset="-122"/>
                <a:ea typeface="微软雅黑" pitchFamily="34" charset="-122"/>
              </a:rPr>
              <a:t>m²</a:t>
            </a:r>
            <a:r>
              <a:rPr lang="zh-CN" altLang="en-US" sz="900">
                <a:latin typeface="微软雅黑" pitchFamily="34" charset="-122"/>
                <a:ea typeface="微软雅黑" pitchFamily="34" charset="-122"/>
              </a:rPr>
              <a:t>。现状为生产陶瓷的简易厂房，由于建设标准低，存在环保、消防等问题，以自行进行工业升级改造。</a:t>
            </a:r>
            <a:endParaRPr lang="en-US" altLang="zh-CN" sz="900">
              <a:latin typeface="微软雅黑" pitchFamily="34" charset="-122"/>
              <a:ea typeface="微软雅黑" pitchFamily="34" charset="-122"/>
            </a:endParaRPr>
          </a:p>
          <a:p>
            <a:pPr>
              <a:lnSpc>
                <a:spcPct val="150000"/>
              </a:lnSpc>
              <a:defRPr/>
            </a:pPr>
            <a:r>
              <a:rPr lang="zh-CN" altLang="en-US" sz="900" b="1">
                <a:solidFill>
                  <a:srgbClr val="C00000"/>
                </a:solidFill>
                <a:latin typeface="微软雅黑" pitchFamily="34" charset="-122"/>
                <a:ea typeface="微软雅黑" pitchFamily="34" charset="-122"/>
              </a:rPr>
              <a:t>改造情况：</a:t>
            </a:r>
            <a:r>
              <a:rPr lang="zh-CN" altLang="en-US" sz="900">
                <a:latin typeface="微软雅黑" pitchFamily="34" charset="-122"/>
                <a:ea typeface="微软雅黑" pitchFamily="34" charset="-122"/>
              </a:rPr>
              <a:t>业主拟通过拆除重建方式分两期进行建设，计划改造为现代化综合工业大楼。改造后容积率由原来的</a:t>
            </a:r>
            <a:r>
              <a:rPr lang="en-US" altLang="zh-CN" sz="900">
                <a:latin typeface="微软雅黑" pitchFamily="34" charset="-122"/>
                <a:ea typeface="微软雅黑" pitchFamily="34" charset="-122"/>
              </a:rPr>
              <a:t>0.5</a:t>
            </a:r>
            <a:r>
              <a:rPr lang="zh-CN" altLang="en-US" sz="900">
                <a:latin typeface="微软雅黑" pitchFamily="34" charset="-122"/>
                <a:ea typeface="微软雅黑" pitchFamily="34" charset="-122"/>
              </a:rPr>
              <a:t>提高至</a:t>
            </a:r>
            <a:r>
              <a:rPr lang="en-US" altLang="zh-CN" sz="900">
                <a:latin typeface="微软雅黑" pitchFamily="34" charset="-122"/>
                <a:ea typeface="微软雅黑" pitchFamily="34" charset="-122"/>
              </a:rPr>
              <a:t>2.25</a:t>
            </a:r>
            <a:r>
              <a:rPr lang="zh-CN" altLang="en-US" sz="900">
                <a:latin typeface="微软雅黑" pitchFamily="34" charset="-122"/>
                <a:ea typeface="微软雅黑" pitchFamily="34" charset="-122"/>
              </a:rPr>
              <a:t>，总建筑面积为</a:t>
            </a:r>
            <a:r>
              <a:rPr lang="en-US" altLang="zh-CN" sz="900">
                <a:latin typeface="微软雅黑" pitchFamily="34" charset="-122"/>
                <a:ea typeface="微软雅黑" pitchFamily="34" charset="-122"/>
              </a:rPr>
              <a:t>6.75</a:t>
            </a:r>
            <a:r>
              <a:rPr lang="zh-CN" altLang="en-US" sz="900">
                <a:latin typeface="微软雅黑" pitchFamily="34" charset="-122"/>
                <a:ea typeface="微软雅黑" pitchFamily="34" charset="-122"/>
              </a:rPr>
              <a:t>万</a:t>
            </a:r>
            <a:r>
              <a:rPr lang="en-US" altLang="zh-CN" sz="900">
                <a:latin typeface="微软雅黑" pitchFamily="34" charset="-122"/>
                <a:ea typeface="微软雅黑" pitchFamily="34" charset="-122"/>
              </a:rPr>
              <a:t>m²</a:t>
            </a:r>
            <a:r>
              <a:rPr lang="zh-CN" altLang="en-US" sz="900">
                <a:latin typeface="微软雅黑" pitchFamily="34" charset="-122"/>
                <a:ea typeface="微软雅黑" pitchFamily="34" charset="-122"/>
              </a:rPr>
              <a:t>。</a:t>
            </a:r>
            <a:endParaRPr lang="en-US" altLang="zh-CN" sz="900">
              <a:latin typeface="微软雅黑" pitchFamily="34" charset="-122"/>
              <a:ea typeface="微软雅黑" pitchFamily="34" charset="-122"/>
            </a:endParaRPr>
          </a:p>
          <a:p>
            <a:pPr>
              <a:lnSpc>
                <a:spcPct val="120000"/>
              </a:lnSpc>
              <a:defRPr/>
            </a:pPr>
            <a:endParaRPr lang="en-US" altLang="zh-CN" sz="900">
              <a:latin typeface="微软雅黑" pitchFamily="34" charset="-122"/>
              <a:ea typeface="微软雅黑" pitchFamily="34" charset="-122"/>
            </a:endParaRPr>
          </a:p>
          <a:p>
            <a:pPr>
              <a:lnSpc>
                <a:spcPct val="120000"/>
              </a:lnSpc>
              <a:defRPr/>
            </a:pPr>
            <a:endParaRPr lang="en-US" altLang="zh-CN" sz="900">
              <a:latin typeface="微软雅黑" pitchFamily="34" charset="-122"/>
              <a:ea typeface="微软雅黑" pitchFamily="34" charset="-122"/>
            </a:endParaRPr>
          </a:p>
          <a:p>
            <a:pPr>
              <a:lnSpc>
                <a:spcPct val="120000"/>
              </a:lnSpc>
              <a:defRPr/>
            </a:pPr>
            <a:endParaRPr lang="en-US" altLang="zh-CN" sz="900">
              <a:latin typeface="微软雅黑" pitchFamily="34" charset="-122"/>
              <a:ea typeface="微软雅黑" pitchFamily="34" charset="-122"/>
            </a:endParaRPr>
          </a:p>
          <a:p>
            <a:pPr>
              <a:lnSpc>
                <a:spcPct val="120000"/>
              </a:lnSpc>
              <a:defRPr/>
            </a:pPr>
            <a:endParaRPr lang="en-US" altLang="zh-CN" sz="900">
              <a:latin typeface="微软雅黑" pitchFamily="34" charset="-122"/>
              <a:ea typeface="微软雅黑" pitchFamily="34" charset="-122"/>
            </a:endParaRPr>
          </a:p>
          <a:p>
            <a:pPr>
              <a:lnSpc>
                <a:spcPct val="120000"/>
              </a:lnSpc>
              <a:defRPr/>
            </a:pPr>
            <a:endParaRPr lang="en-US" altLang="zh-CN" sz="900">
              <a:latin typeface="微软雅黑" pitchFamily="34" charset="-122"/>
              <a:ea typeface="微软雅黑" pitchFamily="34" charset="-122"/>
            </a:endParaRPr>
          </a:p>
          <a:p>
            <a:pPr>
              <a:lnSpc>
                <a:spcPct val="120000"/>
              </a:lnSpc>
              <a:defRPr/>
            </a:pPr>
            <a:endParaRPr lang="en-US" altLang="zh-CN" sz="900">
              <a:latin typeface="微软雅黑" pitchFamily="34" charset="-122"/>
              <a:ea typeface="微软雅黑" pitchFamily="34" charset="-122"/>
            </a:endParaRPr>
          </a:p>
          <a:p>
            <a:pPr>
              <a:lnSpc>
                <a:spcPct val="120000"/>
              </a:lnSpc>
              <a:defRPr/>
            </a:pPr>
            <a:endParaRPr lang="en-US" altLang="zh-CN" sz="900">
              <a:latin typeface="微软雅黑" pitchFamily="34" charset="-122"/>
              <a:ea typeface="微软雅黑" pitchFamily="34" charset="-122"/>
            </a:endParaRPr>
          </a:p>
          <a:p>
            <a:pPr>
              <a:lnSpc>
                <a:spcPct val="120000"/>
              </a:lnSpc>
              <a:defRPr/>
            </a:pPr>
            <a:endParaRPr lang="en-US" altLang="zh-CN" sz="900">
              <a:latin typeface="微软雅黑" pitchFamily="34" charset="-122"/>
              <a:ea typeface="微软雅黑" pitchFamily="34" charset="-122"/>
            </a:endParaRPr>
          </a:p>
          <a:p>
            <a:pPr>
              <a:lnSpc>
                <a:spcPct val="150000"/>
              </a:lnSpc>
              <a:defRPr/>
            </a:pPr>
            <a:r>
              <a:rPr lang="zh-CN" altLang="en-US" sz="900" b="1">
                <a:solidFill>
                  <a:srgbClr val="C00000"/>
                </a:solidFill>
                <a:latin typeface="微软雅黑" pitchFamily="34" charset="-122"/>
                <a:ea typeface="微软雅黑" pitchFamily="34" charset="-122"/>
              </a:rPr>
              <a:t>政策优惠：</a:t>
            </a:r>
            <a:endParaRPr lang="en-US" altLang="zh-CN" sz="900" b="1">
              <a:solidFill>
                <a:srgbClr val="C00000"/>
              </a:solidFill>
              <a:latin typeface="微软雅黑" pitchFamily="34" charset="-122"/>
              <a:ea typeface="微软雅黑" pitchFamily="34" charset="-122"/>
            </a:endParaRPr>
          </a:p>
          <a:p>
            <a:pPr>
              <a:lnSpc>
                <a:spcPct val="150000"/>
              </a:lnSpc>
              <a:defRPr/>
            </a:pPr>
            <a:r>
              <a:rPr lang="zh-CN" altLang="en-US" sz="900" b="1">
                <a:latin typeface="微软雅黑" pitchFamily="34" charset="-122"/>
                <a:ea typeface="微软雅黑" pitchFamily="34" charset="-122"/>
              </a:rPr>
              <a:t>①</a:t>
            </a:r>
            <a:r>
              <a:rPr lang="zh-CN" altLang="en-US" sz="900">
                <a:latin typeface="微软雅黑" pitchFamily="34" charset="-122"/>
                <a:ea typeface="微软雅黑" pitchFamily="34" charset="-122"/>
              </a:rPr>
              <a:t>工业提升改造项目在不改变土地用途及使用年限的基础上，增加密度与容积率的改造，均可免收土地出让金。</a:t>
            </a:r>
            <a:endParaRPr lang="en-US" altLang="zh-CN" sz="900">
              <a:latin typeface="微软雅黑" pitchFamily="34" charset="-122"/>
              <a:ea typeface="微软雅黑" pitchFamily="34" charset="-122"/>
            </a:endParaRPr>
          </a:p>
          <a:p>
            <a:pPr>
              <a:lnSpc>
                <a:spcPct val="150000"/>
              </a:lnSpc>
              <a:defRPr/>
            </a:pPr>
            <a:r>
              <a:rPr lang="zh-CN" altLang="en-US" sz="900" b="1">
                <a:latin typeface="微软雅黑" pitchFamily="34" charset="-122"/>
                <a:ea typeface="微软雅黑" pitchFamily="34" charset="-122"/>
              </a:rPr>
              <a:t> ②</a:t>
            </a:r>
            <a:r>
              <a:rPr lang="zh-CN" altLang="en-US" sz="900">
                <a:latin typeface="微软雅黑" pitchFamily="34" charset="-122"/>
                <a:ea typeface="微软雅黑" pitchFamily="34" charset="-122"/>
              </a:rPr>
              <a:t>拆除重建类工业提升项目，若不涉及商品厂房开发，并满足用地面积达</a:t>
            </a:r>
            <a:r>
              <a:rPr lang="en-US" altLang="zh-CN" sz="900">
                <a:latin typeface="微软雅黑" pitchFamily="34" charset="-122"/>
                <a:ea typeface="微软雅黑" pitchFamily="34" charset="-122"/>
              </a:rPr>
              <a:t>15</a:t>
            </a:r>
            <a:r>
              <a:rPr lang="zh-CN" altLang="en-US" sz="900">
                <a:latin typeface="微软雅黑" pitchFamily="34" charset="-122"/>
                <a:ea typeface="微软雅黑" pitchFamily="34" charset="-122"/>
              </a:rPr>
              <a:t>亩及以上，容积率达到</a:t>
            </a:r>
            <a:r>
              <a:rPr lang="en-US" altLang="zh-CN" sz="900">
                <a:latin typeface="微软雅黑" pitchFamily="34" charset="-122"/>
                <a:ea typeface="微软雅黑" pitchFamily="34" charset="-122"/>
              </a:rPr>
              <a:t>1.5</a:t>
            </a:r>
            <a:r>
              <a:rPr lang="zh-CN" altLang="en-US" sz="900">
                <a:latin typeface="微软雅黑" pitchFamily="34" charset="-122"/>
                <a:ea typeface="微软雅黑" pitchFamily="34" charset="-122"/>
              </a:rPr>
              <a:t>及以上，可根据</a:t>
            </a:r>
            <a:r>
              <a:rPr lang="zh-CN" altLang="en-US" sz="900">
                <a:solidFill>
                  <a:srgbClr val="000000"/>
                </a:solidFill>
                <a:latin typeface="微软雅黑" pitchFamily="34" charset="-122"/>
                <a:ea typeface="微软雅黑" pitchFamily="34" charset="-122"/>
              </a:rPr>
              <a:t>竣工验收建筑面积对土地使用权人按</a:t>
            </a:r>
            <a:r>
              <a:rPr lang="en-US" altLang="zh-CN" sz="900">
                <a:solidFill>
                  <a:srgbClr val="000000"/>
                </a:solidFill>
                <a:latin typeface="微软雅黑" pitchFamily="34" charset="-122"/>
                <a:ea typeface="微软雅黑" pitchFamily="34" charset="-122"/>
              </a:rPr>
              <a:t>100</a:t>
            </a:r>
            <a:r>
              <a:rPr lang="zh-CN" altLang="en-US" sz="900">
                <a:solidFill>
                  <a:srgbClr val="000000"/>
                </a:solidFill>
                <a:latin typeface="微软雅黑" pitchFamily="34" charset="-122"/>
                <a:ea typeface="微软雅黑" pitchFamily="34" charset="-122"/>
              </a:rPr>
              <a:t>元</a:t>
            </a:r>
            <a:r>
              <a:rPr lang="en-US" altLang="zh-CN" sz="900">
                <a:solidFill>
                  <a:srgbClr val="000000"/>
                </a:solidFill>
                <a:latin typeface="微软雅黑" pitchFamily="34" charset="-122"/>
                <a:ea typeface="微软雅黑" pitchFamily="34" charset="-122"/>
              </a:rPr>
              <a:t>/m²</a:t>
            </a:r>
            <a:r>
              <a:rPr lang="zh-CN" altLang="en-US" sz="900">
                <a:solidFill>
                  <a:srgbClr val="000000"/>
                </a:solidFill>
                <a:latin typeface="微软雅黑" pitchFamily="34" charset="-122"/>
                <a:ea typeface="微软雅黑" pitchFamily="34" charset="-122"/>
              </a:rPr>
              <a:t>进行扶持，最高不超过</a:t>
            </a:r>
            <a:r>
              <a:rPr lang="en-US" altLang="zh-CN" sz="900">
                <a:solidFill>
                  <a:srgbClr val="000000"/>
                </a:solidFill>
                <a:latin typeface="微软雅黑" pitchFamily="34" charset="-122"/>
                <a:ea typeface="微软雅黑" pitchFamily="34" charset="-122"/>
              </a:rPr>
              <a:t>1000</a:t>
            </a:r>
            <a:r>
              <a:rPr lang="zh-CN" altLang="en-US" sz="900">
                <a:solidFill>
                  <a:srgbClr val="000000"/>
                </a:solidFill>
                <a:latin typeface="微软雅黑" pitchFamily="34" charset="-122"/>
                <a:ea typeface="微软雅黑" pitchFamily="34" charset="-122"/>
              </a:rPr>
              <a:t>万元。</a:t>
            </a:r>
            <a:endParaRPr lang="en-US" altLang="zh-CN" sz="900">
              <a:solidFill>
                <a:srgbClr val="000000"/>
              </a:solidFill>
              <a:latin typeface="微软雅黑" pitchFamily="34" charset="-122"/>
              <a:ea typeface="微软雅黑" pitchFamily="34" charset="-122"/>
            </a:endParaRPr>
          </a:p>
          <a:p>
            <a:pPr>
              <a:lnSpc>
                <a:spcPct val="150000"/>
              </a:lnSpc>
              <a:defRPr/>
            </a:pPr>
            <a:r>
              <a:rPr lang="zh-CN" altLang="en-US" sz="900">
                <a:solidFill>
                  <a:srgbClr val="548235"/>
                </a:solidFill>
                <a:latin typeface="微软雅黑" pitchFamily="34" charset="-122"/>
                <a:ea typeface="微软雅黑" pitchFamily="34" charset="-122"/>
              </a:rPr>
              <a:t>注：分期建设项目，可申请分期扶持 。但需满足各分期用地面积不少于</a:t>
            </a:r>
            <a:r>
              <a:rPr lang="en-US" altLang="zh-CN" sz="900">
                <a:solidFill>
                  <a:srgbClr val="548235"/>
                </a:solidFill>
                <a:latin typeface="微软雅黑" pitchFamily="34" charset="-122"/>
                <a:ea typeface="微软雅黑" pitchFamily="34" charset="-122"/>
              </a:rPr>
              <a:t>15</a:t>
            </a:r>
            <a:r>
              <a:rPr lang="zh-CN" altLang="en-US" sz="900">
                <a:solidFill>
                  <a:srgbClr val="548235"/>
                </a:solidFill>
                <a:latin typeface="微软雅黑" pitchFamily="34" charset="-122"/>
                <a:ea typeface="微软雅黑" pitchFamily="34" charset="-122"/>
              </a:rPr>
              <a:t>亩，对应土地上已竣工的建筑面积与分期土地面积的比值为</a:t>
            </a:r>
            <a:r>
              <a:rPr lang="en-US" altLang="zh-CN" sz="900">
                <a:solidFill>
                  <a:srgbClr val="548235"/>
                </a:solidFill>
                <a:latin typeface="微软雅黑" pitchFamily="34" charset="-122"/>
                <a:ea typeface="微软雅黑" pitchFamily="34" charset="-122"/>
              </a:rPr>
              <a:t>1.5</a:t>
            </a:r>
            <a:r>
              <a:rPr lang="zh-CN" altLang="en-US" sz="900">
                <a:solidFill>
                  <a:srgbClr val="548235"/>
                </a:solidFill>
                <a:latin typeface="微软雅黑" pitchFamily="34" charset="-122"/>
                <a:ea typeface="微软雅黑" pitchFamily="34" charset="-122"/>
              </a:rPr>
              <a:t>或以上的条件。若不符合，则待项目整体验收后方可申请。原则上用一个项目申请分期扶持资金不超过</a:t>
            </a:r>
            <a:r>
              <a:rPr lang="en-US" altLang="zh-CN" sz="900">
                <a:solidFill>
                  <a:srgbClr val="548235"/>
                </a:solidFill>
                <a:latin typeface="微软雅黑" pitchFamily="34" charset="-122"/>
                <a:ea typeface="微软雅黑" pitchFamily="34" charset="-122"/>
              </a:rPr>
              <a:t>3</a:t>
            </a:r>
            <a:r>
              <a:rPr lang="zh-CN" altLang="en-US" sz="900">
                <a:solidFill>
                  <a:srgbClr val="548235"/>
                </a:solidFill>
                <a:latin typeface="微软雅黑" pitchFamily="34" charset="-122"/>
                <a:ea typeface="微软雅黑" pitchFamily="34" charset="-122"/>
              </a:rPr>
              <a:t>次。</a:t>
            </a:r>
            <a:endParaRPr lang="zh-CN" altLang="en-US" sz="900">
              <a:latin typeface="微软雅黑" pitchFamily="34" charset="-122"/>
              <a:ea typeface="微软雅黑" pitchFamily="34" charset="-122"/>
            </a:endParaRPr>
          </a:p>
          <a:p>
            <a:pPr>
              <a:lnSpc>
                <a:spcPct val="150000"/>
              </a:lnSpc>
              <a:defRPr/>
            </a:pPr>
            <a:r>
              <a:rPr lang="zh-CN" altLang="en-US" sz="900" b="1">
                <a:solidFill>
                  <a:srgbClr val="C00000"/>
                </a:solidFill>
                <a:latin typeface="微软雅黑" pitchFamily="34" charset="-122"/>
                <a:ea typeface="微软雅黑" pitchFamily="34" charset="-122"/>
              </a:rPr>
              <a:t>项目申请分期扶持具体核算如下：</a:t>
            </a:r>
            <a:endParaRPr lang="en-US" altLang="zh-CN" sz="900" b="1">
              <a:solidFill>
                <a:srgbClr val="C00000"/>
              </a:solidFill>
              <a:latin typeface="微软雅黑" pitchFamily="34" charset="-122"/>
              <a:ea typeface="微软雅黑" pitchFamily="34" charset="-122"/>
            </a:endParaRPr>
          </a:p>
          <a:p>
            <a:pPr>
              <a:lnSpc>
                <a:spcPct val="150000"/>
              </a:lnSpc>
              <a:defRPr/>
            </a:pPr>
            <a:endParaRPr lang="en-US" altLang="zh-CN" sz="900" b="1">
              <a:solidFill>
                <a:srgbClr val="C00000"/>
              </a:solidFill>
              <a:latin typeface="微软雅黑" pitchFamily="34" charset="-122"/>
              <a:ea typeface="微软雅黑" pitchFamily="34" charset="-122"/>
            </a:endParaRPr>
          </a:p>
          <a:p>
            <a:pPr>
              <a:lnSpc>
                <a:spcPct val="150000"/>
              </a:lnSpc>
              <a:defRPr/>
            </a:pPr>
            <a:endParaRPr lang="en-US" altLang="zh-CN" sz="900" b="1">
              <a:solidFill>
                <a:srgbClr val="C00000"/>
              </a:solidFill>
              <a:latin typeface="微软雅黑" pitchFamily="34" charset="-122"/>
              <a:ea typeface="微软雅黑" pitchFamily="34" charset="-122"/>
            </a:endParaRPr>
          </a:p>
          <a:p>
            <a:pPr>
              <a:lnSpc>
                <a:spcPct val="150000"/>
              </a:lnSpc>
              <a:defRPr/>
            </a:pPr>
            <a:endParaRPr lang="en-US" altLang="zh-CN" sz="900" b="1">
              <a:solidFill>
                <a:srgbClr val="C00000"/>
              </a:solidFill>
              <a:latin typeface="微软雅黑" pitchFamily="34" charset="-122"/>
              <a:ea typeface="微软雅黑" pitchFamily="34" charset="-122"/>
            </a:endParaRPr>
          </a:p>
          <a:p>
            <a:pPr>
              <a:lnSpc>
                <a:spcPct val="150000"/>
              </a:lnSpc>
              <a:defRPr/>
            </a:pPr>
            <a:endParaRPr lang="en-US" altLang="zh-CN" sz="900" b="1">
              <a:solidFill>
                <a:srgbClr val="C00000"/>
              </a:solidFill>
              <a:latin typeface="微软雅黑" pitchFamily="34" charset="-122"/>
              <a:ea typeface="微软雅黑" pitchFamily="34" charset="-122"/>
            </a:endParaRPr>
          </a:p>
          <a:p>
            <a:pPr>
              <a:lnSpc>
                <a:spcPct val="150000"/>
              </a:lnSpc>
              <a:defRPr/>
            </a:pPr>
            <a:endParaRPr lang="en-US" altLang="zh-CN" sz="900" b="1">
              <a:solidFill>
                <a:srgbClr val="C00000"/>
              </a:solidFill>
              <a:latin typeface="微软雅黑" pitchFamily="34" charset="-122"/>
              <a:ea typeface="微软雅黑" pitchFamily="34" charset="-122"/>
            </a:endParaRPr>
          </a:p>
          <a:p>
            <a:pPr>
              <a:lnSpc>
                <a:spcPct val="150000"/>
              </a:lnSpc>
              <a:defRPr/>
            </a:pPr>
            <a:endParaRPr lang="en-US" altLang="zh-CN" sz="900" b="1">
              <a:solidFill>
                <a:srgbClr val="C00000"/>
              </a:solidFill>
              <a:latin typeface="微软雅黑" pitchFamily="34" charset="-122"/>
              <a:ea typeface="微软雅黑" pitchFamily="34" charset="-122"/>
            </a:endParaRPr>
          </a:p>
          <a:p>
            <a:pPr>
              <a:lnSpc>
                <a:spcPct val="150000"/>
              </a:lnSpc>
              <a:defRPr/>
            </a:pPr>
            <a:endParaRPr lang="en-US" altLang="zh-CN" sz="900" b="1">
              <a:solidFill>
                <a:srgbClr val="C00000"/>
              </a:solidFill>
              <a:latin typeface="微软雅黑" pitchFamily="34" charset="-122"/>
              <a:ea typeface="微软雅黑" pitchFamily="34" charset="-122"/>
            </a:endParaRPr>
          </a:p>
          <a:p>
            <a:pPr>
              <a:lnSpc>
                <a:spcPct val="150000"/>
              </a:lnSpc>
              <a:defRPr/>
            </a:pPr>
            <a:endParaRPr lang="en-US" altLang="zh-CN" sz="900" b="1">
              <a:solidFill>
                <a:srgbClr val="C00000"/>
              </a:solidFill>
              <a:latin typeface="微软雅黑" pitchFamily="34" charset="-122"/>
              <a:ea typeface="微软雅黑" pitchFamily="34" charset="-122"/>
            </a:endParaRPr>
          </a:p>
        </p:txBody>
      </p:sp>
      <p:graphicFrame>
        <p:nvGraphicFramePr>
          <p:cNvPr id="25658" name="Group 58"/>
          <p:cNvGraphicFramePr>
            <a:graphicFrameLocks noGrp="1"/>
          </p:cNvGraphicFramePr>
          <p:nvPr/>
        </p:nvGraphicFramePr>
        <p:xfrm>
          <a:off x="0" y="5432425"/>
          <a:ext cx="3600450" cy="1495425"/>
        </p:xfrm>
        <a:graphic>
          <a:graphicData uri="http://schemas.openxmlformats.org/drawingml/2006/table">
            <a:tbl>
              <a:tblPr/>
              <a:tblGrid>
                <a:gridCol w="431800"/>
                <a:gridCol w="1296988"/>
                <a:gridCol w="1871662"/>
              </a:tblGrid>
              <a:tr h="2270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900" b="1" i="0" u="none" strike="noStrike" cap="none" normalizeH="0" baseline="0" smtClean="0">
                          <a:ln>
                            <a:noFill/>
                          </a:ln>
                          <a:solidFill>
                            <a:srgbClr val="000000"/>
                          </a:solidFill>
                          <a:effectLst/>
                          <a:latin typeface="微软雅黑" pitchFamily="34" charset="-122"/>
                          <a:ea typeface="微软雅黑" pitchFamily="34" charset="-122"/>
                        </a:rPr>
                        <a:t>分期</a:t>
                      </a: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solidFill>
                      <a:srgbClr val="EBF1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900" b="1" i="0" u="none" strike="noStrike" cap="none" normalizeH="0" baseline="0" smtClean="0">
                          <a:ln>
                            <a:noFill/>
                          </a:ln>
                          <a:solidFill>
                            <a:srgbClr val="000000"/>
                          </a:solidFill>
                          <a:effectLst/>
                          <a:latin typeface="微软雅黑" pitchFamily="34" charset="-122"/>
                          <a:ea typeface="微软雅黑" pitchFamily="34" charset="-122"/>
                        </a:rPr>
                        <a:t>建设情况</a:t>
                      </a:r>
                      <a:endParaRPr kumimoji="0" lang="en-US" altLang="zh-CN" sz="900" b="1"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solidFill>
                      <a:srgbClr val="EBF1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900" b="1" i="0" u="none" strike="noStrike" cap="none" normalizeH="0" baseline="0" smtClean="0">
                          <a:ln>
                            <a:noFill/>
                          </a:ln>
                          <a:solidFill>
                            <a:srgbClr val="000000"/>
                          </a:solidFill>
                          <a:effectLst/>
                          <a:latin typeface="微软雅黑" pitchFamily="34" charset="-122"/>
                          <a:ea typeface="微软雅黑" pitchFamily="34" charset="-122"/>
                        </a:rPr>
                        <a:t>奖励</a:t>
                      </a:r>
                      <a:endParaRPr kumimoji="0" lang="en-US" altLang="zh-CN" sz="900" b="1"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solidFill>
                      <a:srgbClr val="EBF1E9"/>
                    </a:solidFill>
                  </a:tcPr>
                </a:tc>
              </a:tr>
              <a:tr h="5349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900" b="1" i="0" u="none" strike="noStrike" cap="none" normalizeH="0" baseline="0" smtClean="0">
                          <a:ln>
                            <a:noFill/>
                          </a:ln>
                          <a:solidFill>
                            <a:srgbClr val="000000"/>
                          </a:solidFill>
                          <a:effectLst/>
                          <a:latin typeface="微软雅黑" pitchFamily="34" charset="-122"/>
                          <a:ea typeface="微软雅黑" pitchFamily="34" charset="-122"/>
                        </a:rPr>
                        <a:t>一期</a:t>
                      </a: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solidFill>
                      <a:srgbClr val="D5E3C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900" b="0" i="0" u="none" strike="noStrike" cap="none" normalizeH="0" baseline="0" smtClean="0">
                          <a:ln>
                            <a:noFill/>
                          </a:ln>
                          <a:solidFill>
                            <a:srgbClr val="000000"/>
                          </a:solidFill>
                          <a:effectLst/>
                          <a:latin typeface="微软雅黑" pitchFamily="34" charset="-122"/>
                          <a:ea typeface="微软雅黑" pitchFamily="34" charset="-122"/>
                        </a:rPr>
                        <a:t>建设用地</a:t>
                      </a:r>
                      <a:r>
                        <a:rPr kumimoji="0" lang="en-US" altLang="zh-CN" sz="900" b="0" i="0" u="none" strike="noStrike" cap="none" normalizeH="0" baseline="0" smtClean="0">
                          <a:ln>
                            <a:noFill/>
                          </a:ln>
                          <a:solidFill>
                            <a:srgbClr val="000000"/>
                          </a:solidFill>
                          <a:effectLst/>
                          <a:latin typeface="微软雅黑" pitchFamily="34" charset="-122"/>
                          <a:ea typeface="微软雅黑" pitchFamily="34" charset="-122"/>
                        </a:rPr>
                        <a:t>1.5</a:t>
                      </a:r>
                      <a:r>
                        <a:rPr kumimoji="0" lang="zh-CN" altLang="en-US" sz="900" b="0" i="0" u="none" strike="noStrike" cap="none" normalizeH="0" baseline="0" smtClean="0">
                          <a:ln>
                            <a:noFill/>
                          </a:ln>
                          <a:solidFill>
                            <a:srgbClr val="000000"/>
                          </a:solidFill>
                          <a:effectLst/>
                          <a:latin typeface="微软雅黑" pitchFamily="34" charset="-122"/>
                          <a:ea typeface="微软雅黑" pitchFamily="34" charset="-122"/>
                        </a:rPr>
                        <a:t>万</a:t>
                      </a:r>
                      <a:r>
                        <a:rPr kumimoji="0" lang="en-US" altLang="zh-CN" sz="900" b="0" i="0" u="none" strike="noStrike" cap="none" normalizeH="0" baseline="0" smtClean="0">
                          <a:ln>
                            <a:noFill/>
                          </a:ln>
                          <a:solidFill>
                            <a:srgbClr val="000000"/>
                          </a:solidFill>
                          <a:effectLst/>
                          <a:latin typeface="微软雅黑" pitchFamily="34" charset="-122"/>
                          <a:ea typeface="微软雅黑" pitchFamily="34" charset="-122"/>
                        </a:rPr>
                        <a:t>m²</a:t>
                      </a:r>
                      <a:r>
                        <a:rPr kumimoji="0" lang="zh-CN" altLang="en-US" sz="900" b="0" i="0" u="none" strike="noStrike" cap="none" normalizeH="0" baseline="0" smtClean="0">
                          <a:ln>
                            <a:noFill/>
                          </a:ln>
                          <a:solidFill>
                            <a:srgbClr val="000000"/>
                          </a:solidFill>
                          <a:effectLst/>
                          <a:latin typeface="微软雅黑" pitchFamily="34" charset="-122"/>
                          <a:ea typeface="微软雅黑" pitchFamily="34" charset="-122"/>
                        </a:rPr>
                        <a:t>（折合</a:t>
                      </a:r>
                      <a:r>
                        <a:rPr kumimoji="0" lang="en-US" altLang="zh-CN" sz="900" b="0" i="0" u="none" strike="noStrike" cap="none" normalizeH="0" baseline="0" smtClean="0">
                          <a:ln>
                            <a:noFill/>
                          </a:ln>
                          <a:solidFill>
                            <a:srgbClr val="000000"/>
                          </a:solidFill>
                          <a:effectLst/>
                          <a:latin typeface="微软雅黑" pitchFamily="34" charset="-122"/>
                          <a:ea typeface="微软雅黑" pitchFamily="34" charset="-122"/>
                        </a:rPr>
                        <a:t>22.5</a:t>
                      </a:r>
                      <a:r>
                        <a:rPr kumimoji="0" lang="zh-CN" altLang="en-US" sz="900" b="0" i="0" u="none" strike="noStrike" cap="none" normalizeH="0" baseline="0" smtClean="0">
                          <a:ln>
                            <a:noFill/>
                          </a:ln>
                          <a:solidFill>
                            <a:srgbClr val="000000"/>
                          </a:solidFill>
                          <a:effectLst/>
                          <a:latin typeface="微软雅黑" pitchFamily="34" charset="-122"/>
                          <a:ea typeface="微软雅黑" pitchFamily="34" charset="-122"/>
                        </a:rPr>
                        <a:t>亩），竣工建筑面积</a:t>
                      </a:r>
                      <a:r>
                        <a:rPr kumimoji="0" lang="en-US" altLang="zh-CN" sz="900" b="0" i="0" u="none" strike="noStrike" cap="none" normalizeH="0" baseline="0" smtClean="0">
                          <a:ln>
                            <a:noFill/>
                          </a:ln>
                          <a:solidFill>
                            <a:srgbClr val="000000"/>
                          </a:solidFill>
                          <a:effectLst/>
                          <a:latin typeface="微软雅黑" pitchFamily="34" charset="-122"/>
                          <a:ea typeface="微软雅黑" pitchFamily="34" charset="-122"/>
                        </a:rPr>
                        <a:t>3.75</a:t>
                      </a:r>
                      <a:r>
                        <a:rPr kumimoji="0" lang="zh-CN" altLang="en-US" sz="900" b="0" i="0" u="none" strike="noStrike" cap="none" normalizeH="0" baseline="0" smtClean="0">
                          <a:ln>
                            <a:noFill/>
                          </a:ln>
                          <a:solidFill>
                            <a:srgbClr val="000000"/>
                          </a:solidFill>
                          <a:effectLst/>
                          <a:latin typeface="微软雅黑" pitchFamily="34" charset="-122"/>
                          <a:ea typeface="微软雅黑" pitchFamily="34" charset="-122"/>
                        </a:rPr>
                        <a:t>万</a:t>
                      </a:r>
                      <a:r>
                        <a:rPr kumimoji="0" lang="en-US" altLang="zh-CN" sz="900" b="0" i="0" u="none" strike="noStrike" cap="none" normalizeH="0" baseline="0" smtClean="0">
                          <a:ln>
                            <a:noFill/>
                          </a:ln>
                          <a:solidFill>
                            <a:srgbClr val="000000"/>
                          </a:solidFill>
                          <a:effectLst/>
                          <a:latin typeface="微软雅黑" pitchFamily="34" charset="-122"/>
                          <a:ea typeface="微软雅黑" pitchFamily="34" charset="-122"/>
                        </a:rPr>
                        <a:t>m²</a:t>
                      </a: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solidFill>
                      <a:srgbClr val="D5E3C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900" b="0" i="0" u="none" strike="noStrike" cap="none" normalizeH="0" baseline="0" smtClean="0">
                          <a:ln>
                            <a:noFill/>
                          </a:ln>
                          <a:solidFill>
                            <a:srgbClr val="000000"/>
                          </a:solidFill>
                          <a:effectLst/>
                          <a:latin typeface="微软雅黑" pitchFamily="34" charset="-122"/>
                          <a:ea typeface="微软雅黑" pitchFamily="34" charset="-122"/>
                        </a:rPr>
                        <a:t>可申请</a:t>
                      </a:r>
                      <a:r>
                        <a:rPr kumimoji="0" lang="en-US" altLang="zh-CN" sz="900" b="0" i="0" u="none" strike="noStrike" cap="none" normalizeH="0" baseline="0" smtClean="0">
                          <a:ln>
                            <a:noFill/>
                          </a:ln>
                          <a:solidFill>
                            <a:srgbClr val="000000"/>
                          </a:solidFill>
                          <a:effectLst/>
                          <a:latin typeface="微软雅黑" pitchFamily="34" charset="-122"/>
                          <a:ea typeface="微软雅黑" pitchFamily="34" charset="-122"/>
                        </a:rPr>
                        <a:t>375</a:t>
                      </a:r>
                      <a:r>
                        <a:rPr kumimoji="0" lang="zh-CN" altLang="en-US" sz="900" b="0" i="0" u="none" strike="noStrike" cap="none" normalizeH="0" baseline="0" smtClean="0">
                          <a:ln>
                            <a:noFill/>
                          </a:ln>
                          <a:solidFill>
                            <a:srgbClr val="000000"/>
                          </a:solidFill>
                          <a:effectLst/>
                          <a:latin typeface="微软雅黑" pitchFamily="34" charset="-122"/>
                          <a:ea typeface="微软雅黑" pitchFamily="34" charset="-122"/>
                        </a:rPr>
                        <a:t>万元扶持金额</a:t>
                      </a:r>
                      <a:endParaRPr kumimoji="0" lang="en-US" altLang="zh-CN" sz="900" b="0" i="0" u="none" strike="noStrike" cap="none" normalizeH="0" baseline="0" smtClean="0">
                        <a:ln>
                          <a:noFill/>
                        </a:ln>
                        <a:solidFill>
                          <a:srgbClr val="000000"/>
                        </a:solidFill>
                        <a:effectLst/>
                        <a:latin typeface="微软雅黑" pitchFamily="34" charset="-122"/>
                        <a:ea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900" b="0" i="0" u="none" strike="noStrike" cap="none" normalizeH="0" baseline="0" smtClean="0">
                          <a:ln>
                            <a:noFill/>
                          </a:ln>
                          <a:solidFill>
                            <a:srgbClr val="548235"/>
                          </a:solidFill>
                          <a:effectLst/>
                          <a:latin typeface="微软雅黑" pitchFamily="34" charset="-122"/>
                          <a:ea typeface="微软雅黑" pitchFamily="34" charset="-122"/>
                        </a:rPr>
                        <a:t>（</a:t>
                      </a:r>
                      <a:r>
                        <a:rPr kumimoji="0" lang="en-US" altLang="zh-CN" sz="900" b="0" i="0" u="none" strike="noStrike" cap="none" normalizeH="0" baseline="0" smtClean="0">
                          <a:ln>
                            <a:noFill/>
                          </a:ln>
                          <a:solidFill>
                            <a:srgbClr val="548235"/>
                          </a:solidFill>
                          <a:effectLst/>
                          <a:latin typeface="微软雅黑" pitchFamily="34" charset="-122"/>
                          <a:ea typeface="微软雅黑" pitchFamily="34" charset="-122"/>
                        </a:rPr>
                        <a:t>100</a:t>
                      </a:r>
                      <a:r>
                        <a:rPr kumimoji="0" lang="zh-CN" altLang="en-US" sz="900" b="0" i="0" u="none" strike="noStrike" cap="none" normalizeH="0" baseline="0" smtClean="0">
                          <a:ln>
                            <a:noFill/>
                          </a:ln>
                          <a:solidFill>
                            <a:srgbClr val="548235"/>
                          </a:solidFill>
                          <a:effectLst/>
                          <a:latin typeface="微软雅黑" pitchFamily="34" charset="-122"/>
                          <a:ea typeface="微软雅黑" pitchFamily="34" charset="-122"/>
                        </a:rPr>
                        <a:t>元</a:t>
                      </a:r>
                      <a:r>
                        <a:rPr kumimoji="0" lang="en-US" altLang="zh-CN" sz="900" b="0" i="0" u="none" strike="noStrike" cap="none" normalizeH="0" baseline="0" smtClean="0">
                          <a:ln>
                            <a:noFill/>
                          </a:ln>
                          <a:solidFill>
                            <a:srgbClr val="548235"/>
                          </a:solidFill>
                          <a:effectLst/>
                          <a:latin typeface="微软雅黑" pitchFamily="34" charset="-122"/>
                          <a:ea typeface="微软雅黑" pitchFamily="34" charset="-122"/>
                        </a:rPr>
                        <a:t>/m²X3.75</a:t>
                      </a:r>
                      <a:r>
                        <a:rPr kumimoji="0" lang="zh-CN" altLang="en-US" sz="900" b="0" i="0" u="none" strike="noStrike" cap="none" normalizeH="0" baseline="0" smtClean="0">
                          <a:ln>
                            <a:noFill/>
                          </a:ln>
                          <a:solidFill>
                            <a:srgbClr val="548235"/>
                          </a:solidFill>
                          <a:effectLst/>
                          <a:latin typeface="微软雅黑" pitchFamily="34" charset="-122"/>
                          <a:ea typeface="微软雅黑" pitchFamily="34" charset="-122"/>
                        </a:rPr>
                        <a:t>万</a:t>
                      </a:r>
                      <a:r>
                        <a:rPr kumimoji="0" lang="en-US" altLang="zh-CN" sz="900" b="0" i="0" u="none" strike="noStrike" cap="none" normalizeH="0" baseline="0" smtClean="0">
                          <a:ln>
                            <a:noFill/>
                          </a:ln>
                          <a:solidFill>
                            <a:srgbClr val="548235"/>
                          </a:solidFill>
                          <a:effectLst/>
                          <a:latin typeface="微软雅黑" pitchFamily="34" charset="-122"/>
                          <a:ea typeface="微软雅黑" pitchFamily="34" charset="-122"/>
                        </a:rPr>
                        <a:t>m²=375</a:t>
                      </a:r>
                      <a:r>
                        <a:rPr kumimoji="0" lang="zh-CN" altLang="en-US" sz="900" b="0" i="0" u="none" strike="noStrike" cap="none" normalizeH="0" baseline="0" smtClean="0">
                          <a:ln>
                            <a:noFill/>
                          </a:ln>
                          <a:solidFill>
                            <a:srgbClr val="548235"/>
                          </a:solidFill>
                          <a:effectLst/>
                          <a:latin typeface="微软雅黑" pitchFamily="34" charset="-122"/>
                          <a:ea typeface="微软雅黑" pitchFamily="34" charset="-122"/>
                        </a:rPr>
                        <a:t>万）</a:t>
                      </a:r>
                      <a:endParaRPr kumimoji="0" lang="en-US" altLang="zh-CN" sz="900" b="0" i="0" u="none" strike="noStrike" cap="none" normalizeH="0" baseline="0" smtClean="0">
                        <a:ln>
                          <a:noFill/>
                        </a:ln>
                        <a:solidFill>
                          <a:srgbClr val="548235"/>
                        </a:solidFill>
                        <a:effectLst/>
                        <a:latin typeface="微软雅黑" pitchFamily="34" charset="-122"/>
                        <a:ea typeface="微软雅黑" pitchFamily="34" charset="-122"/>
                      </a:endParaRP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solidFill>
                      <a:srgbClr val="D5E3CF"/>
                    </a:solidFill>
                  </a:tcPr>
                </a:tc>
              </a:tr>
              <a:tr h="498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900" b="1" i="0" u="none" strike="noStrike" cap="none" normalizeH="0" baseline="0" smtClean="0">
                          <a:ln>
                            <a:noFill/>
                          </a:ln>
                          <a:solidFill>
                            <a:srgbClr val="000000"/>
                          </a:solidFill>
                          <a:effectLst/>
                          <a:latin typeface="微软雅黑" pitchFamily="34" charset="-122"/>
                          <a:ea typeface="微软雅黑" pitchFamily="34" charset="-122"/>
                        </a:rPr>
                        <a:t>二期</a:t>
                      </a: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900" b="0" i="0" u="none" strike="noStrike" cap="none" normalizeH="0" baseline="0" smtClean="0">
                          <a:ln>
                            <a:noFill/>
                          </a:ln>
                          <a:solidFill>
                            <a:srgbClr val="000000"/>
                          </a:solidFill>
                          <a:effectLst/>
                          <a:latin typeface="微软雅黑" pitchFamily="34" charset="-122"/>
                          <a:ea typeface="微软雅黑" pitchFamily="34" charset="-122"/>
                        </a:rPr>
                        <a:t>建设用地</a:t>
                      </a:r>
                      <a:r>
                        <a:rPr kumimoji="0" lang="en-US" altLang="zh-CN" sz="900" b="0" i="0" u="none" strike="noStrike" cap="none" normalizeH="0" baseline="0" smtClean="0">
                          <a:ln>
                            <a:noFill/>
                          </a:ln>
                          <a:solidFill>
                            <a:srgbClr val="000000"/>
                          </a:solidFill>
                          <a:effectLst/>
                          <a:latin typeface="微软雅黑" pitchFamily="34" charset="-122"/>
                          <a:ea typeface="微软雅黑" pitchFamily="34" charset="-122"/>
                        </a:rPr>
                        <a:t>1.5</a:t>
                      </a:r>
                      <a:r>
                        <a:rPr kumimoji="0" lang="zh-CN" altLang="en-US" sz="900" b="0" i="0" u="none" strike="noStrike" cap="none" normalizeH="0" baseline="0" smtClean="0">
                          <a:ln>
                            <a:noFill/>
                          </a:ln>
                          <a:solidFill>
                            <a:srgbClr val="000000"/>
                          </a:solidFill>
                          <a:effectLst/>
                          <a:latin typeface="微软雅黑" pitchFamily="34" charset="-122"/>
                          <a:ea typeface="微软雅黑" pitchFamily="34" charset="-122"/>
                        </a:rPr>
                        <a:t>万</a:t>
                      </a:r>
                      <a:r>
                        <a:rPr kumimoji="0" lang="en-US" altLang="zh-CN" sz="900" b="0" i="0" u="none" strike="noStrike" cap="none" normalizeH="0" baseline="0" smtClean="0">
                          <a:ln>
                            <a:noFill/>
                          </a:ln>
                          <a:solidFill>
                            <a:srgbClr val="000000"/>
                          </a:solidFill>
                          <a:effectLst/>
                          <a:latin typeface="微软雅黑" pitchFamily="34" charset="-122"/>
                          <a:ea typeface="微软雅黑" pitchFamily="34" charset="-122"/>
                        </a:rPr>
                        <a:t>m²</a:t>
                      </a:r>
                      <a:r>
                        <a:rPr kumimoji="0" lang="zh-CN" altLang="en-US" sz="900" b="0" i="0" u="none" strike="noStrike" cap="none" normalizeH="0" baseline="0" smtClean="0">
                          <a:ln>
                            <a:noFill/>
                          </a:ln>
                          <a:solidFill>
                            <a:srgbClr val="000000"/>
                          </a:solidFill>
                          <a:effectLst/>
                          <a:latin typeface="微软雅黑" pitchFamily="34" charset="-122"/>
                          <a:ea typeface="微软雅黑" pitchFamily="34" charset="-122"/>
                        </a:rPr>
                        <a:t>（折合</a:t>
                      </a:r>
                      <a:r>
                        <a:rPr kumimoji="0" lang="en-US" altLang="zh-CN" sz="900" b="0" i="0" u="none" strike="noStrike" cap="none" normalizeH="0" baseline="0" smtClean="0">
                          <a:ln>
                            <a:noFill/>
                          </a:ln>
                          <a:solidFill>
                            <a:srgbClr val="000000"/>
                          </a:solidFill>
                          <a:effectLst/>
                          <a:latin typeface="微软雅黑" pitchFamily="34" charset="-122"/>
                          <a:ea typeface="微软雅黑" pitchFamily="34" charset="-122"/>
                        </a:rPr>
                        <a:t>22.5</a:t>
                      </a:r>
                      <a:r>
                        <a:rPr kumimoji="0" lang="zh-CN" altLang="en-US" sz="900" b="0" i="0" u="none" strike="noStrike" cap="none" normalizeH="0" baseline="0" smtClean="0">
                          <a:ln>
                            <a:noFill/>
                          </a:ln>
                          <a:solidFill>
                            <a:srgbClr val="000000"/>
                          </a:solidFill>
                          <a:effectLst/>
                          <a:latin typeface="微软雅黑" pitchFamily="34" charset="-122"/>
                          <a:ea typeface="微软雅黑" pitchFamily="34" charset="-122"/>
                        </a:rPr>
                        <a:t>亩），竣工建筑面积</a:t>
                      </a:r>
                      <a:r>
                        <a:rPr kumimoji="0" lang="en-US" altLang="zh-CN" sz="900" b="0" i="0" u="none" strike="noStrike" cap="none" normalizeH="0" baseline="0" smtClean="0">
                          <a:ln>
                            <a:noFill/>
                          </a:ln>
                          <a:solidFill>
                            <a:srgbClr val="000000"/>
                          </a:solidFill>
                          <a:effectLst/>
                          <a:latin typeface="微软雅黑" pitchFamily="34" charset="-122"/>
                          <a:ea typeface="微软雅黑" pitchFamily="34" charset="-122"/>
                        </a:rPr>
                        <a:t>3.00</a:t>
                      </a:r>
                      <a:r>
                        <a:rPr kumimoji="0" lang="zh-CN" altLang="en-US" sz="900" b="0" i="0" u="none" strike="noStrike" cap="none" normalizeH="0" baseline="0" smtClean="0">
                          <a:ln>
                            <a:noFill/>
                          </a:ln>
                          <a:solidFill>
                            <a:srgbClr val="000000"/>
                          </a:solidFill>
                          <a:effectLst/>
                          <a:latin typeface="微软雅黑" pitchFamily="34" charset="-122"/>
                          <a:ea typeface="微软雅黑" pitchFamily="34" charset="-122"/>
                        </a:rPr>
                        <a:t>万</a:t>
                      </a:r>
                      <a:r>
                        <a:rPr kumimoji="0" lang="en-US" altLang="zh-CN" sz="900" b="0" i="0" u="none" strike="noStrike" cap="none" normalizeH="0" baseline="0" smtClean="0">
                          <a:ln>
                            <a:noFill/>
                          </a:ln>
                          <a:solidFill>
                            <a:srgbClr val="000000"/>
                          </a:solidFill>
                          <a:effectLst/>
                          <a:latin typeface="微软雅黑" pitchFamily="34" charset="-122"/>
                          <a:ea typeface="微软雅黑" pitchFamily="34" charset="-122"/>
                        </a:rPr>
                        <a:t>m²</a:t>
                      </a: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E9"/>
                    </a:solidFill>
                  </a:tcPr>
                </a:tc>
                <a:tc>
                  <a:txBody>
                    <a:bodyPr/>
                    <a:lstStyle/>
                    <a:p>
                      <a:pPr marL="0" marR="0" lvl="0" indent="0" algn="ctr" defTabSz="269875" rtl="0" eaLnBrk="1" fontAlgn="ctr" latinLnBrk="0" hangingPunct="1">
                        <a:lnSpc>
                          <a:spcPct val="100000"/>
                        </a:lnSpc>
                        <a:spcBef>
                          <a:spcPct val="0"/>
                        </a:spcBef>
                        <a:spcAft>
                          <a:spcPct val="0"/>
                        </a:spcAft>
                        <a:buClrTx/>
                        <a:buSzTx/>
                        <a:buFontTx/>
                        <a:buNone/>
                        <a:tabLst/>
                      </a:pPr>
                      <a:r>
                        <a:rPr kumimoji="0" lang="zh-CN" altLang="en-US" sz="900" b="0" i="0" u="none" strike="noStrike" cap="none" normalizeH="0" baseline="0" smtClean="0">
                          <a:ln>
                            <a:noFill/>
                          </a:ln>
                          <a:solidFill>
                            <a:srgbClr val="000000"/>
                          </a:solidFill>
                          <a:effectLst/>
                          <a:latin typeface="微软雅黑" pitchFamily="34" charset="-122"/>
                          <a:ea typeface="微软雅黑" pitchFamily="34" charset="-122"/>
                        </a:rPr>
                        <a:t>可申请</a:t>
                      </a:r>
                      <a:r>
                        <a:rPr kumimoji="0" lang="en-US" altLang="zh-CN" sz="900" b="0" i="0" u="none" strike="noStrike" cap="none" normalizeH="0" baseline="0" smtClean="0">
                          <a:ln>
                            <a:noFill/>
                          </a:ln>
                          <a:solidFill>
                            <a:srgbClr val="000000"/>
                          </a:solidFill>
                          <a:effectLst/>
                          <a:latin typeface="微软雅黑" pitchFamily="34" charset="-122"/>
                          <a:ea typeface="微软雅黑" pitchFamily="34" charset="-122"/>
                        </a:rPr>
                        <a:t>250</a:t>
                      </a:r>
                      <a:r>
                        <a:rPr kumimoji="0" lang="zh-CN" altLang="en-US" sz="900" b="0" i="0" u="none" strike="noStrike" cap="none" normalizeH="0" baseline="0" smtClean="0">
                          <a:ln>
                            <a:noFill/>
                          </a:ln>
                          <a:solidFill>
                            <a:srgbClr val="000000"/>
                          </a:solidFill>
                          <a:effectLst/>
                          <a:latin typeface="微软雅黑" pitchFamily="34" charset="-122"/>
                          <a:ea typeface="微软雅黑" pitchFamily="34" charset="-122"/>
                        </a:rPr>
                        <a:t>万元扶持金额</a:t>
                      </a:r>
                      <a:endParaRPr kumimoji="0" lang="en-US" altLang="zh-CN" sz="900" b="0" i="0" u="none" strike="noStrike" cap="none" normalizeH="0" baseline="0" smtClean="0">
                        <a:ln>
                          <a:noFill/>
                        </a:ln>
                        <a:solidFill>
                          <a:srgbClr val="000000"/>
                        </a:solidFill>
                        <a:effectLst/>
                        <a:latin typeface="微软雅黑" pitchFamily="34" charset="-122"/>
                        <a:ea typeface="微软雅黑" pitchFamily="34" charset="-122"/>
                      </a:endParaRPr>
                    </a:p>
                    <a:p>
                      <a:pPr marL="0" marR="0" lvl="0" indent="0" algn="ctr" defTabSz="269875" rtl="0" eaLnBrk="1" fontAlgn="base" latinLnBrk="0" hangingPunct="1">
                        <a:lnSpc>
                          <a:spcPct val="100000"/>
                        </a:lnSpc>
                        <a:spcBef>
                          <a:spcPct val="0"/>
                        </a:spcBef>
                        <a:spcAft>
                          <a:spcPct val="0"/>
                        </a:spcAft>
                        <a:buClrTx/>
                        <a:buSzTx/>
                        <a:buFontTx/>
                        <a:buNone/>
                        <a:tabLst/>
                      </a:pPr>
                      <a:r>
                        <a:rPr kumimoji="0" lang="zh-CN" altLang="en-US" sz="900" b="0" i="0" u="none" strike="noStrike" cap="none" normalizeH="0" baseline="0" smtClean="0">
                          <a:ln>
                            <a:noFill/>
                          </a:ln>
                          <a:solidFill>
                            <a:srgbClr val="548235"/>
                          </a:solidFill>
                          <a:effectLst/>
                          <a:latin typeface="微软雅黑" pitchFamily="34" charset="-122"/>
                          <a:ea typeface="微软雅黑" pitchFamily="34" charset="-122"/>
                        </a:rPr>
                        <a:t>（</a:t>
                      </a:r>
                      <a:r>
                        <a:rPr kumimoji="0" lang="en-US" altLang="zh-CN" sz="900" b="0" i="0" u="none" strike="noStrike" cap="none" normalizeH="0" baseline="0" smtClean="0">
                          <a:ln>
                            <a:noFill/>
                          </a:ln>
                          <a:solidFill>
                            <a:srgbClr val="548235"/>
                          </a:solidFill>
                          <a:effectLst/>
                          <a:latin typeface="微软雅黑" pitchFamily="34" charset="-122"/>
                          <a:ea typeface="微软雅黑" pitchFamily="34" charset="-122"/>
                        </a:rPr>
                        <a:t>100</a:t>
                      </a:r>
                      <a:r>
                        <a:rPr kumimoji="0" lang="zh-CN" altLang="en-US" sz="900" b="0" i="0" u="none" strike="noStrike" cap="none" normalizeH="0" baseline="0" smtClean="0">
                          <a:ln>
                            <a:noFill/>
                          </a:ln>
                          <a:solidFill>
                            <a:srgbClr val="548235"/>
                          </a:solidFill>
                          <a:effectLst/>
                          <a:latin typeface="微软雅黑" pitchFamily="34" charset="-122"/>
                          <a:ea typeface="微软雅黑" pitchFamily="34" charset="-122"/>
                        </a:rPr>
                        <a:t>元</a:t>
                      </a:r>
                      <a:r>
                        <a:rPr kumimoji="0" lang="en-US" altLang="zh-CN" sz="900" b="0" i="0" u="none" strike="noStrike" cap="none" normalizeH="0" baseline="0" smtClean="0">
                          <a:ln>
                            <a:noFill/>
                          </a:ln>
                          <a:solidFill>
                            <a:srgbClr val="548235"/>
                          </a:solidFill>
                          <a:effectLst/>
                          <a:latin typeface="微软雅黑" pitchFamily="34" charset="-122"/>
                          <a:ea typeface="微软雅黑" pitchFamily="34" charset="-122"/>
                        </a:rPr>
                        <a:t>/m²X3</a:t>
                      </a:r>
                      <a:r>
                        <a:rPr kumimoji="0" lang="zh-CN" altLang="en-US" sz="900" b="0" i="0" u="none" strike="noStrike" cap="none" normalizeH="0" baseline="0" smtClean="0">
                          <a:ln>
                            <a:noFill/>
                          </a:ln>
                          <a:solidFill>
                            <a:srgbClr val="548235"/>
                          </a:solidFill>
                          <a:effectLst/>
                          <a:latin typeface="微软雅黑" pitchFamily="34" charset="-122"/>
                          <a:ea typeface="微软雅黑" pitchFamily="34" charset="-122"/>
                        </a:rPr>
                        <a:t>万</a:t>
                      </a:r>
                      <a:r>
                        <a:rPr kumimoji="0" lang="en-US" altLang="zh-CN" sz="900" b="0" i="0" u="none" strike="noStrike" cap="none" normalizeH="0" baseline="0" smtClean="0">
                          <a:ln>
                            <a:noFill/>
                          </a:ln>
                          <a:solidFill>
                            <a:srgbClr val="548235"/>
                          </a:solidFill>
                          <a:effectLst/>
                          <a:latin typeface="微软雅黑" pitchFamily="34" charset="-122"/>
                          <a:ea typeface="微软雅黑" pitchFamily="34" charset="-122"/>
                        </a:rPr>
                        <a:t>m²=300</a:t>
                      </a:r>
                      <a:r>
                        <a:rPr kumimoji="0" lang="zh-CN" altLang="en-US" sz="900" b="0" i="0" u="none" strike="noStrike" cap="none" normalizeH="0" baseline="0" smtClean="0">
                          <a:ln>
                            <a:noFill/>
                          </a:ln>
                          <a:solidFill>
                            <a:srgbClr val="548235"/>
                          </a:solidFill>
                          <a:effectLst/>
                          <a:latin typeface="微软雅黑" pitchFamily="34" charset="-122"/>
                          <a:ea typeface="微软雅黑" pitchFamily="34" charset="-122"/>
                        </a:rPr>
                        <a:t>万）</a:t>
                      </a:r>
                      <a:endParaRPr kumimoji="0" lang="en-US" altLang="zh-CN" sz="900" b="0" i="0" u="none" strike="noStrike" cap="none" normalizeH="0" baseline="0" smtClean="0">
                        <a:ln>
                          <a:noFill/>
                        </a:ln>
                        <a:solidFill>
                          <a:srgbClr val="548235"/>
                        </a:solidFill>
                        <a:effectLst/>
                        <a:latin typeface="微软雅黑" pitchFamily="34" charset="-122"/>
                        <a:ea typeface="微软雅黑" pitchFamily="34" charset="-122"/>
                      </a:endParaRP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E9"/>
                    </a:solidFill>
                  </a:tcPr>
                </a:tc>
              </a:tr>
              <a:tr h="1492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900" b="1" i="0" u="none" strike="noStrike" cap="none" normalizeH="0" baseline="0" smtClean="0">
                          <a:ln>
                            <a:noFill/>
                          </a:ln>
                          <a:solidFill>
                            <a:srgbClr val="000000"/>
                          </a:solidFill>
                          <a:effectLst/>
                          <a:latin typeface="微软雅黑" pitchFamily="34" charset="-122"/>
                          <a:ea typeface="微软雅黑" pitchFamily="34" charset="-122"/>
                        </a:rPr>
                        <a:t>合计</a:t>
                      </a: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1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900" b="0"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solidFill>
                      <a:srgbClr val="EBF1E9"/>
                    </a:solidFill>
                  </a:tcPr>
                </a:tc>
                <a:tc>
                  <a:txBody>
                    <a:bodyPr/>
                    <a:lstStyle/>
                    <a:p>
                      <a:pPr marL="0" marR="0" lvl="0" indent="0" algn="ctr" defTabSz="269875" rtl="0" eaLnBrk="1" fontAlgn="ctr"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rgbClr val="548235"/>
                          </a:solidFill>
                          <a:effectLst/>
                          <a:latin typeface="微软雅黑" pitchFamily="34" charset="-122"/>
                          <a:ea typeface="微软雅黑" pitchFamily="34" charset="-122"/>
                        </a:rPr>
                        <a:t>675</a:t>
                      </a:r>
                      <a:r>
                        <a:rPr kumimoji="0" lang="zh-CN" altLang="en-US" sz="900" b="0" i="0" u="none" strike="noStrike" cap="none" normalizeH="0" baseline="0" smtClean="0">
                          <a:ln>
                            <a:noFill/>
                          </a:ln>
                          <a:solidFill>
                            <a:srgbClr val="548235"/>
                          </a:solidFill>
                          <a:effectLst/>
                          <a:latin typeface="微软雅黑" pitchFamily="34" charset="-122"/>
                          <a:ea typeface="微软雅黑" pitchFamily="34" charset="-122"/>
                        </a:rPr>
                        <a:t>万元</a:t>
                      </a:r>
                    </a:p>
                  </a:txBody>
                  <a:tcPr anchor="ctr" horzOverflow="overflow">
                    <a:lnL w="12700" cap="flat" cmpd="sng" algn="ctr">
                      <a:solidFill>
                        <a:srgbClr val="70AD47"/>
                      </a:solidFill>
                      <a:prstDash val="solid"/>
                      <a:round/>
                      <a:headEnd type="none" w="med" len="med"/>
                      <a:tailEnd type="none" w="med" len="med"/>
                    </a:lnL>
                    <a:lnR w="12700" cap="flat" cmpd="sng" algn="ctr">
                      <a:solidFill>
                        <a:srgbClr val="70AD47"/>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70AD47"/>
                      </a:solidFill>
                      <a:prstDash val="solid"/>
                      <a:round/>
                      <a:headEnd type="none" w="med" len="med"/>
                      <a:tailEnd type="none" w="med" len="med"/>
                    </a:lnB>
                    <a:lnTlToBr>
                      <a:noFill/>
                    </a:lnTlToBr>
                    <a:lnBlToTr>
                      <a:noFill/>
                    </a:lnBlToTr>
                    <a:solidFill>
                      <a:srgbClr val="EBF1E9"/>
                    </a:solidFill>
                  </a:tcPr>
                </a:tc>
              </a:tr>
            </a:tbl>
          </a:graphicData>
        </a:graphic>
      </p:graphicFrame>
      <p:sp>
        <p:nvSpPr>
          <p:cNvPr id="8" name="文本框 7"/>
          <p:cNvSpPr txBox="1"/>
          <p:nvPr/>
        </p:nvSpPr>
        <p:spPr>
          <a:xfrm>
            <a:off x="0" y="0"/>
            <a:ext cx="3600450" cy="295275"/>
          </a:xfrm>
          <a:prstGeom prst="rect">
            <a:avLst/>
          </a:prstGeom>
          <a:solidFill>
            <a:schemeClr val="accent6">
              <a:lumMod val="75000"/>
            </a:schemeClr>
          </a:solidFill>
        </p:spPr>
        <p:txBody>
          <a:bodyPr>
            <a:spAutoFit/>
          </a:bodyPr>
          <a:lstStyle>
            <a:defPPr>
              <a:defRPr lang="zh-CN"/>
            </a:defPPr>
            <a:lvl1pPr>
              <a:lnSpc>
                <a:spcPct val="120000"/>
              </a:lnSpc>
              <a:defRPr sz="1100" b="1">
                <a:latin typeface="微软雅黑" panose="020B0503020204020204" pitchFamily="34" charset="-122"/>
                <a:ea typeface="微软雅黑" panose="020B0503020204020204" pitchFamily="34" charset="-122"/>
              </a:defRPr>
            </a:lvl1pPr>
          </a:lstStyle>
          <a:p>
            <a:pPr algn="ctr" fontAlgn="auto">
              <a:spcBef>
                <a:spcPts val="0"/>
              </a:spcBef>
              <a:spcAft>
                <a:spcPts val="0"/>
              </a:spcAft>
              <a:defRPr/>
            </a:pPr>
            <a:r>
              <a:rPr lang="zh-CN" altLang="en-US" b="0" dirty="0">
                <a:solidFill>
                  <a:schemeClr val="bg1"/>
                </a:solidFill>
              </a:rPr>
              <a:t>案例分析</a:t>
            </a:r>
            <a:endParaRPr lang="en-US" altLang="zh-CN" dirty="0">
              <a:solidFill>
                <a:schemeClr val="bg1"/>
              </a:solidFill>
            </a:endParaRPr>
          </a:p>
        </p:txBody>
      </p:sp>
      <p:graphicFrame>
        <p:nvGraphicFramePr>
          <p:cNvPr id="11" name="表格 10"/>
          <p:cNvGraphicFramePr>
            <a:graphicFrameLocks noGrp="1"/>
          </p:cNvGraphicFramePr>
          <p:nvPr/>
        </p:nvGraphicFramePr>
        <p:xfrm>
          <a:off x="144463" y="1804988"/>
          <a:ext cx="3313112" cy="1189037"/>
        </p:xfrm>
        <a:graphic>
          <a:graphicData uri="http://schemas.openxmlformats.org/drawingml/2006/table">
            <a:tbl>
              <a:tblPr firstRow="1" bandRow="1">
                <a:tableStyleId>{16D9F66E-5EB9-4882-86FB-DCBF35E3C3E4}</a:tableStyleId>
              </a:tblPr>
              <a:tblGrid>
                <a:gridCol w="584536"/>
                <a:gridCol w="1169071"/>
                <a:gridCol w="681958"/>
                <a:gridCol w="876803"/>
              </a:tblGrid>
              <a:tr h="229293">
                <a:tc>
                  <a:txBody>
                    <a:bodyPr/>
                    <a:lstStyle/>
                    <a:p>
                      <a:pPr algn="ctr"/>
                      <a:r>
                        <a:rPr lang="zh-CN" altLang="en-US" sz="900" u="none" strike="noStrike" kern="1200" dirty="0" smtClean="0">
                          <a:effectLst/>
                          <a:latin typeface="微软雅黑" panose="020B0503020204020204" pitchFamily="34" charset="-122"/>
                          <a:ea typeface="微软雅黑" panose="020B0503020204020204" pitchFamily="34" charset="-122"/>
                        </a:rPr>
                        <a:t>项目</a:t>
                      </a:r>
                      <a:endParaRPr lang="zh-CN" altLang="en-US" sz="900" b="1"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tc>
                <a:tc>
                  <a:txBody>
                    <a:bodyPr/>
                    <a:lstStyle/>
                    <a:p>
                      <a:pPr algn="ctr"/>
                      <a:r>
                        <a:rPr lang="zh-CN" altLang="en-US" sz="900" u="none" strike="noStrike" kern="1200" dirty="0" smtClean="0">
                          <a:effectLst/>
                          <a:latin typeface="微软雅黑" panose="020B0503020204020204" pitchFamily="34" charset="-122"/>
                          <a:ea typeface="微软雅黑" panose="020B0503020204020204" pitchFamily="34" charset="-122"/>
                        </a:rPr>
                        <a:t>用地面积</a:t>
                      </a:r>
                      <a:endParaRPr lang="en-US" altLang="zh-CN" sz="900" b="1" u="none" strike="noStrike" kern="1200" dirty="0" smtClean="0">
                        <a:solidFill>
                          <a:schemeClr val="dk1"/>
                        </a:solidFill>
                        <a:effectLst/>
                        <a:latin typeface="微软雅黑" panose="020B0503020204020204" pitchFamily="34" charset="-122"/>
                        <a:ea typeface="微软雅黑" panose="020B0503020204020204" pitchFamily="34" charset="-122"/>
                        <a:cs typeface="+mn-cs"/>
                      </a:endParaRPr>
                    </a:p>
                  </a:txBody>
                  <a:tcPr anchor="ctr"/>
                </a:tc>
                <a:tc>
                  <a:txBody>
                    <a:bodyPr/>
                    <a:lstStyle/>
                    <a:p>
                      <a:pPr algn="ctr"/>
                      <a:r>
                        <a:rPr lang="zh-CN" altLang="en-US" sz="900" u="none" strike="noStrike" kern="1200" dirty="0" smtClean="0">
                          <a:effectLst/>
                          <a:latin typeface="微软雅黑" panose="020B0503020204020204" pitchFamily="34" charset="-122"/>
                          <a:ea typeface="微软雅黑" panose="020B0503020204020204" pitchFamily="34" charset="-122"/>
                        </a:rPr>
                        <a:t>容积率</a:t>
                      </a:r>
                      <a:endParaRPr lang="en-US" altLang="zh-CN" sz="900" b="1" u="none" strike="noStrike" kern="1200" dirty="0" smtClean="0">
                        <a:solidFill>
                          <a:schemeClr val="dk1"/>
                        </a:solidFill>
                        <a:effectLst/>
                        <a:latin typeface="微软雅黑" panose="020B0503020204020204" pitchFamily="34" charset="-122"/>
                        <a:ea typeface="微软雅黑" panose="020B0503020204020204" pitchFamily="34" charset="-122"/>
                        <a:cs typeface="+mn-cs"/>
                      </a:endParaRPr>
                    </a:p>
                  </a:txBody>
                  <a:tcPr anchor="ctr"/>
                </a:tc>
                <a:tc>
                  <a:txBody>
                    <a:bodyPr/>
                    <a:lstStyle/>
                    <a:p>
                      <a:pPr algn="ctr"/>
                      <a:r>
                        <a:rPr lang="zh-CN" altLang="en-US" sz="900" u="none" strike="noStrike" kern="1200" dirty="0" smtClean="0">
                          <a:effectLst/>
                          <a:latin typeface="微软雅黑" panose="020B0503020204020204" pitchFamily="34" charset="-122"/>
                          <a:ea typeface="微软雅黑" panose="020B0503020204020204" pitchFamily="34" charset="-122"/>
                        </a:rPr>
                        <a:t>建筑面积</a:t>
                      </a:r>
                      <a:endParaRPr lang="en-US" altLang="zh-CN" sz="900" b="1" u="none" strike="noStrike" kern="1200" dirty="0" smtClean="0">
                        <a:solidFill>
                          <a:schemeClr val="dk1"/>
                        </a:solidFill>
                        <a:effectLst/>
                        <a:latin typeface="微软雅黑" panose="020B0503020204020204" pitchFamily="34" charset="-122"/>
                        <a:ea typeface="微软雅黑" panose="020B0503020204020204" pitchFamily="34" charset="-122"/>
                        <a:cs typeface="+mn-cs"/>
                      </a:endParaRPr>
                    </a:p>
                  </a:txBody>
                  <a:tcPr anchor="ctr"/>
                </a:tc>
              </a:tr>
              <a:tr h="161920">
                <a:tc>
                  <a:txBody>
                    <a:bodyPr/>
                    <a:lstStyle/>
                    <a:p>
                      <a:pPr algn="ctr"/>
                      <a:r>
                        <a:rPr lang="zh-CN" altLang="en-US" sz="900" u="none" strike="noStrike" kern="1200" dirty="0" smtClean="0">
                          <a:effectLst/>
                          <a:latin typeface="微软雅黑" panose="020B0503020204020204" pitchFamily="34" charset="-122"/>
                          <a:ea typeface="微软雅黑" panose="020B0503020204020204" pitchFamily="34" charset="-122"/>
                        </a:rPr>
                        <a:t>一期</a:t>
                      </a:r>
                      <a:endParaRPr lang="zh-CN" altLang="en-US" sz="900" b="1"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tc>
                <a:tc>
                  <a:txBody>
                    <a:bodyPr/>
                    <a:lstStyle/>
                    <a:p>
                      <a:pPr algn="ctr"/>
                      <a:r>
                        <a:rPr lang="en-US" altLang="zh-CN" sz="900" u="none" strike="noStrike" kern="1200" dirty="0" smtClean="0">
                          <a:effectLst/>
                          <a:latin typeface="微软雅黑" panose="020B0503020204020204" pitchFamily="34" charset="-122"/>
                          <a:ea typeface="微软雅黑" panose="020B0503020204020204" pitchFamily="34" charset="-122"/>
                        </a:rPr>
                        <a:t>1.5</a:t>
                      </a:r>
                      <a:r>
                        <a:rPr lang="zh-CN" altLang="en-US" sz="900" u="none" strike="noStrike" kern="1200" dirty="0" smtClean="0">
                          <a:effectLst/>
                          <a:latin typeface="微软雅黑" panose="020B0503020204020204" pitchFamily="34" charset="-122"/>
                          <a:ea typeface="微软雅黑" panose="020B0503020204020204" pitchFamily="34" charset="-122"/>
                        </a:rPr>
                        <a:t>万</a:t>
                      </a:r>
                      <a:r>
                        <a:rPr lang="en-US" altLang="zh-CN" sz="900" dirty="0" smtClean="0">
                          <a:latin typeface="微软雅黑" panose="020B0503020204020204" pitchFamily="34" charset="-122"/>
                          <a:ea typeface="微软雅黑" panose="020B0503020204020204" pitchFamily="34" charset="-122"/>
                        </a:rPr>
                        <a:t>m²</a:t>
                      </a:r>
                    </a:p>
                    <a:p>
                      <a:pPr algn="ctr"/>
                      <a:r>
                        <a:rPr lang="zh-CN" altLang="en-US" sz="900" dirty="0" smtClean="0">
                          <a:latin typeface="微软雅黑" panose="020B0503020204020204" pitchFamily="34" charset="-122"/>
                          <a:ea typeface="微软雅黑" panose="020B0503020204020204" pitchFamily="34" charset="-122"/>
                        </a:rPr>
                        <a:t>（折合</a:t>
                      </a:r>
                      <a:r>
                        <a:rPr lang="en-US" altLang="zh-CN" sz="900" dirty="0" smtClean="0">
                          <a:latin typeface="微软雅黑" panose="020B0503020204020204" pitchFamily="34" charset="-122"/>
                          <a:ea typeface="微软雅黑" panose="020B0503020204020204" pitchFamily="34" charset="-122"/>
                        </a:rPr>
                        <a:t>22.5</a:t>
                      </a:r>
                      <a:r>
                        <a:rPr lang="zh-CN" altLang="en-US" sz="900" dirty="0" smtClean="0">
                          <a:latin typeface="微软雅黑" panose="020B0503020204020204" pitchFamily="34" charset="-122"/>
                          <a:ea typeface="微软雅黑" panose="020B0503020204020204" pitchFamily="34" charset="-122"/>
                        </a:rPr>
                        <a:t>亩）</a:t>
                      </a:r>
                      <a:endParaRPr lang="zh-CN" altLang="en-US" sz="900" b="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tc>
                <a:tc>
                  <a:txBody>
                    <a:bodyPr/>
                    <a:lstStyle/>
                    <a:p>
                      <a:pPr algn="ctr"/>
                      <a:r>
                        <a:rPr lang="en-US" altLang="zh-CN" sz="900" u="none" strike="noStrike" kern="1200" dirty="0" smtClean="0">
                          <a:effectLst/>
                          <a:latin typeface="微软雅黑" panose="020B0503020204020204" pitchFamily="34" charset="-122"/>
                          <a:ea typeface="微软雅黑" panose="020B0503020204020204" pitchFamily="34" charset="-122"/>
                        </a:rPr>
                        <a:t>2.5</a:t>
                      </a:r>
                      <a:endParaRPr lang="zh-CN" altLang="en-US" sz="900" b="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tc>
                <a:tc>
                  <a:txBody>
                    <a:bodyPr/>
                    <a:lstStyle/>
                    <a:p>
                      <a:pPr marL="0" marR="0" indent="0" algn="ctr" defTabSz="270022" rtl="0" eaLnBrk="1" fontAlgn="auto" latinLnBrk="0" hangingPunct="1">
                        <a:lnSpc>
                          <a:spcPct val="100000"/>
                        </a:lnSpc>
                        <a:spcBef>
                          <a:spcPts val="0"/>
                        </a:spcBef>
                        <a:spcAft>
                          <a:spcPts val="0"/>
                        </a:spcAft>
                        <a:buClrTx/>
                        <a:buSzTx/>
                        <a:buFontTx/>
                        <a:buNone/>
                        <a:tabLst/>
                        <a:defRPr/>
                      </a:pPr>
                      <a:r>
                        <a:rPr lang="en-US" altLang="zh-CN" sz="900" u="none" strike="noStrike" kern="1200" dirty="0" smtClean="0">
                          <a:effectLst/>
                          <a:latin typeface="微软雅黑" panose="020B0503020204020204" pitchFamily="34" charset="-122"/>
                          <a:ea typeface="微软雅黑" panose="020B0503020204020204" pitchFamily="34" charset="-122"/>
                        </a:rPr>
                        <a:t>3.75</a:t>
                      </a:r>
                      <a:r>
                        <a:rPr lang="zh-CN" altLang="en-US" sz="900" u="none" strike="noStrike" kern="1200" dirty="0" smtClean="0">
                          <a:effectLst/>
                          <a:latin typeface="微软雅黑" panose="020B0503020204020204" pitchFamily="34" charset="-122"/>
                          <a:ea typeface="微软雅黑" panose="020B0503020204020204" pitchFamily="34" charset="-122"/>
                        </a:rPr>
                        <a:t>万</a:t>
                      </a:r>
                      <a:r>
                        <a:rPr lang="en-US" altLang="zh-CN" sz="900" dirty="0" smtClean="0">
                          <a:latin typeface="微软雅黑" panose="020B0503020204020204" pitchFamily="34" charset="-122"/>
                          <a:ea typeface="微软雅黑" panose="020B0503020204020204" pitchFamily="34" charset="-122"/>
                        </a:rPr>
                        <a:t>m²</a:t>
                      </a:r>
                      <a:endParaRPr lang="en-US" altLang="zh-CN" sz="900" b="0" dirty="0" smtClean="0">
                        <a:latin typeface="微软雅黑" panose="020B0503020204020204" pitchFamily="34" charset="-122"/>
                        <a:ea typeface="微软雅黑" panose="020B0503020204020204" pitchFamily="34" charset="-122"/>
                      </a:endParaRPr>
                    </a:p>
                  </a:txBody>
                  <a:tcPr anchor="ctr"/>
                </a:tc>
              </a:tr>
              <a:tr h="269043">
                <a:tc>
                  <a:txBody>
                    <a:bodyPr/>
                    <a:lstStyle/>
                    <a:p>
                      <a:pPr algn="ctr"/>
                      <a:r>
                        <a:rPr lang="zh-CN" altLang="en-US" sz="900" u="none" strike="noStrike" kern="1200" dirty="0" smtClean="0">
                          <a:effectLst/>
                          <a:latin typeface="微软雅黑" panose="020B0503020204020204" pitchFamily="34" charset="-122"/>
                          <a:ea typeface="微软雅黑" panose="020B0503020204020204" pitchFamily="34" charset="-122"/>
                        </a:rPr>
                        <a:t>二期</a:t>
                      </a:r>
                      <a:endParaRPr lang="zh-CN" altLang="en-US" sz="900" b="1"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tc>
                <a:tc>
                  <a:txBody>
                    <a:bodyPr/>
                    <a:lstStyle/>
                    <a:p>
                      <a:pPr marL="0" marR="0" indent="0" algn="ctr" defTabSz="270022" rtl="0" eaLnBrk="1" fontAlgn="auto" latinLnBrk="0" hangingPunct="1">
                        <a:lnSpc>
                          <a:spcPct val="100000"/>
                        </a:lnSpc>
                        <a:spcBef>
                          <a:spcPts val="0"/>
                        </a:spcBef>
                        <a:spcAft>
                          <a:spcPts val="0"/>
                        </a:spcAft>
                        <a:buClrTx/>
                        <a:buSzTx/>
                        <a:buFontTx/>
                        <a:buNone/>
                        <a:tabLst/>
                        <a:defRPr/>
                      </a:pPr>
                      <a:r>
                        <a:rPr lang="en-US" altLang="zh-CN" sz="900" u="none" strike="noStrike" kern="1200" dirty="0" smtClean="0">
                          <a:effectLst/>
                          <a:latin typeface="微软雅黑" panose="020B0503020204020204" pitchFamily="34" charset="-122"/>
                          <a:ea typeface="微软雅黑" panose="020B0503020204020204" pitchFamily="34" charset="-122"/>
                        </a:rPr>
                        <a:t>1.5</a:t>
                      </a:r>
                      <a:r>
                        <a:rPr lang="zh-CN" altLang="en-US" sz="900" u="none" strike="noStrike" kern="1200" dirty="0" smtClean="0">
                          <a:effectLst/>
                          <a:latin typeface="微软雅黑" panose="020B0503020204020204" pitchFamily="34" charset="-122"/>
                          <a:ea typeface="微软雅黑" panose="020B0503020204020204" pitchFamily="34" charset="-122"/>
                        </a:rPr>
                        <a:t>万</a:t>
                      </a:r>
                      <a:r>
                        <a:rPr lang="en-US" altLang="zh-CN" sz="900" dirty="0" smtClean="0">
                          <a:latin typeface="微软雅黑" panose="020B0503020204020204" pitchFamily="34" charset="-122"/>
                          <a:ea typeface="微软雅黑" panose="020B0503020204020204" pitchFamily="34" charset="-122"/>
                        </a:rPr>
                        <a:t>m²</a:t>
                      </a:r>
                    </a:p>
                    <a:p>
                      <a:pPr marL="0" marR="0" indent="0" algn="ctr" defTabSz="270022" rtl="0" eaLnBrk="1" fontAlgn="auto" latinLnBrk="0" hangingPunct="1">
                        <a:lnSpc>
                          <a:spcPct val="100000"/>
                        </a:lnSpc>
                        <a:spcBef>
                          <a:spcPts val="0"/>
                        </a:spcBef>
                        <a:spcAft>
                          <a:spcPts val="0"/>
                        </a:spcAft>
                        <a:buClrTx/>
                        <a:buSzTx/>
                        <a:buFontTx/>
                        <a:buNone/>
                        <a:tabLst/>
                        <a:defRPr/>
                      </a:pPr>
                      <a:r>
                        <a:rPr lang="zh-CN" altLang="en-US" sz="900" dirty="0" smtClean="0">
                          <a:latin typeface="微软雅黑" panose="020B0503020204020204" pitchFamily="34" charset="-122"/>
                          <a:ea typeface="微软雅黑" panose="020B0503020204020204" pitchFamily="34" charset="-122"/>
                        </a:rPr>
                        <a:t>（折合</a:t>
                      </a:r>
                      <a:r>
                        <a:rPr lang="en-US" altLang="zh-CN" sz="900" dirty="0" smtClean="0">
                          <a:latin typeface="微软雅黑" panose="020B0503020204020204" pitchFamily="34" charset="-122"/>
                          <a:ea typeface="微软雅黑" panose="020B0503020204020204" pitchFamily="34" charset="-122"/>
                        </a:rPr>
                        <a:t>22.5</a:t>
                      </a:r>
                      <a:r>
                        <a:rPr lang="zh-CN" altLang="en-US" sz="900" dirty="0" smtClean="0">
                          <a:latin typeface="微软雅黑" panose="020B0503020204020204" pitchFamily="34" charset="-122"/>
                          <a:ea typeface="微软雅黑" panose="020B0503020204020204" pitchFamily="34" charset="-122"/>
                        </a:rPr>
                        <a:t>亩）</a:t>
                      </a:r>
                      <a:endParaRPr lang="zh-CN" altLang="en-US" sz="900" b="0" u="none" strike="noStrike" kern="1200" dirty="0" smtClean="0">
                        <a:solidFill>
                          <a:schemeClr val="dk1"/>
                        </a:solidFill>
                        <a:effectLst/>
                        <a:latin typeface="微软雅黑" panose="020B0503020204020204" pitchFamily="34" charset="-122"/>
                        <a:ea typeface="微软雅黑" panose="020B0503020204020204" pitchFamily="34" charset="-122"/>
                        <a:cs typeface="+mn-cs"/>
                      </a:endParaRPr>
                    </a:p>
                  </a:txBody>
                  <a:tcPr anchor="ctr"/>
                </a:tc>
                <a:tc>
                  <a:txBody>
                    <a:bodyPr/>
                    <a:lstStyle/>
                    <a:p>
                      <a:pPr algn="ctr"/>
                      <a:r>
                        <a:rPr lang="en-US" altLang="zh-CN" sz="900" u="none" strike="noStrike" kern="1200" dirty="0" smtClean="0">
                          <a:effectLst/>
                          <a:latin typeface="微软雅黑" panose="020B0503020204020204" pitchFamily="34" charset="-122"/>
                          <a:ea typeface="微软雅黑" panose="020B0503020204020204" pitchFamily="34" charset="-122"/>
                        </a:rPr>
                        <a:t>2.0</a:t>
                      </a:r>
                      <a:endParaRPr lang="zh-CN" altLang="en-US" sz="900" b="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tc>
                <a:tc>
                  <a:txBody>
                    <a:bodyPr/>
                    <a:lstStyle/>
                    <a:p>
                      <a:pPr marL="0" marR="0" indent="0" algn="ctr" defTabSz="270022" rtl="0" eaLnBrk="1" fontAlgn="auto" latinLnBrk="0" hangingPunct="1">
                        <a:lnSpc>
                          <a:spcPct val="100000"/>
                        </a:lnSpc>
                        <a:spcBef>
                          <a:spcPts val="0"/>
                        </a:spcBef>
                        <a:spcAft>
                          <a:spcPts val="0"/>
                        </a:spcAft>
                        <a:buClrTx/>
                        <a:buSzTx/>
                        <a:buFontTx/>
                        <a:buNone/>
                        <a:tabLst/>
                        <a:defRPr/>
                      </a:pPr>
                      <a:r>
                        <a:rPr lang="en-US" altLang="zh-CN" sz="900" u="none" strike="noStrike" kern="1200" dirty="0" smtClean="0">
                          <a:effectLst/>
                          <a:latin typeface="微软雅黑" panose="020B0503020204020204" pitchFamily="34" charset="-122"/>
                          <a:ea typeface="微软雅黑" panose="020B0503020204020204" pitchFamily="34" charset="-122"/>
                        </a:rPr>
                        <a:t>3.00</a:t>
                      </a:r>
                      <a:r>
                        <a:rPr lang="zh-CN" altLang="en-US" sz="900" u="none" strike="noStrike" kern="1200" dirty="0" smtClean="0">
                          <a:effectLst/>
                          <a:latin typeface="微软雅黑" panose="020B0503020204020204" pitchFamily="34" charset="-122"/>
                          <a:ea typeface="微软雅黑" panose="020B0503020204020204" pitchFamily="34" charset="-122"/>
                        </a:rPr>
                        <a:t>万</a:t>
                      </a:r>
                      <a:r>
                        <a:rPr lang="en-US" altLang="zh-CN" sz="900" dirty="0" smtClean="0">
                          <a:latin typeface="微软雅黑" panose="020B0503020204020204" pitchFamily="34" charset="-122"/>
                          <a:ea typeface="微软雅黑" panose="020B0503020204020204" pitchFamily="34" charset="-122"/>
                        </a:rPr>
                        <a:t>m²</a:t>
                      </a:r>
                      <a:endParaRPr lang="en-US" altLang="zh-CN" sz="900" b="0" dirty="0" smtClean="0">
                        <a:latin typeface="微软雅黑" panose="020B0503020204020204" pitchFamily="34" charset="-122"/>
                        <a:ea typeface="微软雅黑" panose="020B0503020204020204" pitchFamily="34" charset="-122"/>
                      </a:endParaRPr>
                    </a:p>
                  </a:txBody>
                  <a:tcPr anchor="ctr"/>
                </a:tc>
              </a:tr>
              <a:tr h="179824">
                <a:tc>
                  <a:txBody>
                    <a:bodyPr/>
                    <a:lstStyle/>
                    <a:p>
                      <a:pPr algn="ctr"/>
                      <a:r>
                        <a:rPr lang="zh-CN" altLang="en-US" sz="900" u="none" strike="noStrike" kern="1200" dirty="0" smtClean="0">
                          <a:effectLst/>
                          <a:latin typeface="微软雅黑" panose="020B0503020204020204" pitchFamily="34" charset="-122"/>
                          <a:ea typeface="微软雅黑" panose="020B0503020204020204" pitchFamily="34" charset="-122"/>
                        </a:rPr>
                        <a:t>合计</a:t>
                      </a:r>
                      <a:endParaRPr lang="zh-CN" altLang="en-US" sz="900" b="1"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tc>
                <a:tc>
                  <a:txBody>
                    <a:bodyPr/>
                    <a:lstStyle/>
                    <a:p>
                      <a:pPr marL="0" marR="0" indent="0" algn="ctr" defTabSz="270022" rtl="0" eaLnBrk="1" fontAlgn="auto" latinLnBrk="0" hangingPunct="1">
                        <a:lnSpc>
                          <a:spcPct val="100000"/>
                        </a:lnSpc>
                        <a:spcBef>
                          <a:spcPts val="0"/>
                        </a:spcBef>
                        <a:spcAft>
                          <a:spcPts val="0"/>
                        </a:spcAft>
                        <a:buClrTx/>
                        <a:buSzTx/>
                        <a:buFontTx/>
                        <a:buNone/>
                        <a:tabLst/>
                        <a:defRPr/>
                      </a:pPr>
                      <a:r>
                        <a:rPr lang="en-US" altLang="zh-CN" sz="900" u="none" strike="noStrike" kern="1200" dirty="0" smtClean="0">
                          <a:effectLst/>
                          <a:latin typeface="微软雅黑" panose="020B0503020204020204" pitchFamily="34" charset="-122"/>
                          <a:ea typeface="微软雅黑" panose="020B0503020204020204" pitchFamily="34" charset="-122"/>
                        </a:rPr>
                        <a:t>3</a:t>
                      </a:r>
                      <a:r>
                        <a:rPr lang="zh-CN" altLang="en-US" sz="900" u="none" strike="noStrike" kern="1200" dirty="0" smtClean="0">
                          <a:effectLst/>
                          <a:latin typeface="微软雅黑" panose="020B0503020204020204" pitchFamily="34" charset="-122"/>
                          <a:ea typeface="微软雅黑" panose="020B0503020204020204" pitchFamily="34" charset="-122"/>
                        </a:rPr>
                        <a:t>万</a:t>
                      </a:r>
                      <a:r>
                        <a:rPr lang="en-US" altLang="zh-CN" sz="900" dirty="0" smtClean="0">
                          <a:latin typeface="微软雅黑" panose="020B0503020204020204" pitchFamily="34" charset="-122"/>
                          <a:ea typeface="微软雅黑" panose="020B0503020204020204" pitchFamily="34" charset="-122"/>
                        </a:rPr>
                        <a:t>m²</a:t>
                      </a:r>
                      <a:endParaRPr lang="en-US" altLang="zh-CN" sz="900" b="0" dirty="0" smtClean="0">
                        <a:latin typeface="微软雅黑" panose="020B0503020204020204" pitchFamily="34" charset="-122"/>
                        <a:ea typeface="微软雅黑" panose="020B0503020204020204" pitchFamily="34" charset="-122"/>
                      </a:endParaRPr>
                    </a:p>
                  </a:txBody>
                  <a:tcPr anchor="ctr"/>
                </a:tc>
                <a:tc>
                  <a:txBody>
                    <a:bodyPr/>
                    <a:lstStyle/>
                    <a:p>
                      <a:pPr algn="ctr"/>
                      <a:r>
                        <a:rPr lang="en-US" altLang="zh-CN" sz="900" u="none" strike="noStrike" kern="1200" dirty="0" smtClean="0">
                          <a:effectLst/>
                          <a:latin typeface="微软雅黑" panose="020B0503020204020204" pitchFamily="34" charset="-122"/>
                          <a:ea typeface="微软雅黑" panose="020B0503020204020204" pitchFamily="34" charset="-122"/>
                        </a:rPr>
                        <a:t>2.25</a:t>
                      </a:r>
                      <a:endParaRPr lang="zh-CN" altLang="en-US" sz="900" b="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tc>
                <a:tc>
                  <a:txBody>
                    <a:bodyPr/>
                    <a:lstStyle/>
                    <a:p>
                      <a:pPr marL="0" marR="0" indent="0" algn="ctr" defTabSz="270022" rtl="0" eaLnBrk="1" fontAlgn="auto" latinLnBrk="0" hangingPunct="1">
                        <a:lnSpc>
                          <a:spcPct val="100000"/>
                        </a:lnSpc>
                        <a:spcBef>
                          <a:spcPts val="0"/>
                        </a:spcBef>
                        <a:spcAft>
                          <a:spcPts val="0"/>
                        </a:spcAft>
                        <a:buClrTx/>
                        <a:buSzTx/>
                        <a:buFontTx/>
                        <a:buNone/>
                        <a:tabLst/>
                        <a:defRPr/>
                      </a:pPr>
                      <a:r>
                        <a:rPr lang="en-US" altLang="zh-CN" sz="900" dirty="0" smtClean="0">
                          <a:latin typeface="微软雅黑" panose="020B0503020204020204" pitchFamily="34" charset="-122"/>
                          <a:ea typeface="微软雅黑" panose="020B0503020204020204" pitchFamily="34" charset="-122"/>
                        </a:rPr>
                        <a:t>6.75</a:t>
                      </a:r>
                      <a:r>
                        <a:rPr lang="zh-CN" altLang="en-US" sz="900" dirty="0" smtClean="0">
                          <a:latin typeface="微软雅黑" panose="020B0503020204020204" pitchFamily="34" charset="-122"/>
                          <a:ea typeface="微软雅黑" panose="020B0503020204020204" pitchFamily="34" charset="-122"/>
                        </a:rPr>
                        <a:t>万</a:t>
                      </a:r>
                      <a:r>
                        <a:rPr lang="en-US" altLang="zh-CN" sz="900" dirty="0" smtClean="0">
                          <a:latin typeface="微软雅黑" panose="020B0503020204020204" pitchFamily="34" charset="-122"/>
                          <a:ea typeface="微软雅黑" panose="020B0503020204020204" pitchFamily="34" charset="-122"/>
                        </a:rPr>
                        <a:t>m²</a:t>
                      </a:r>
                      <a:endParaRPr lang="en-US" altLang="zh-CN" sz="900" b="0" dirty="0" smtClean="0">
                        <a:latin typeface="微软雅黑" panose="020B0503020204020204" pitchFamily="34" charset="-122"/>
                        <a:ea typeface="微软雅黑" panose="020B0503020204020204" pitchFamily="34" charset="-122"/>
                      </a:endParaRPr>
                    </a:p>
                  </a:txBody>
                  <a:tcPr anchor="ct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0" y="0"/>
          <a:ext cx="3600450" cy="7128050"/>
        </p:xfrm>
        <a:graphic>
          <a:graphicData uri="http://schemas.openxmlformats.org/drawingml/2006/table">
            <a:tbl>
              <a:tblPr bandRow="1">
                <a:tableStyleId>{D113A9D2-9D6B-4929-AA2D-F23B5EE8CBE7}</a:tableStyleId>
              </a:tblPr>
              <a:tblGrid>
                <a:gridCol w="720105"/>
                <a:gridCol w="2880345"/>
              </a:tblGrid>
              <a:tr h="238377">
                <a:tc gridSpan="2">
                  <a:txBody>
                    <a:bodyPr/>
                    <a:lstStyle/>
                    <a:p>
                      <a:pPr marL="0" marR="0" indent="0" algn="ctr" defTabSz="270022" rtl="0" eaLnBrk="1" fontAlgn="auto" latinLnBrk="0" hangingPunct="1">
                        <a:lnSpc>
                          <a:spcPct val="100000"/>
                        </a:lnSpc>
                        <a:spcBef>
                          <a:spcPts val="0"/>
                        </a:spcBef>
                        <a:spcAft>
                          <a:spcPts val="0"/>
                        </a:spcAft>
                        <a:buClrTx/>
                        <a:buSzTx/>
                        <a:buFontTx/>
                        <a:buNone/>
                        <a:tabLst/>
                        <a:defRPr/>
                      </a:pPr>
                      <a:r>
                        <a:rPr lang="zh-CN" altLang="en-US" sz="900" b="1" kern="1200" dirty="0" smtClean="0">
                          <a:solidFill>
                            <a:schemeClr val="lt1"/>
                          </a:solidFill>
                          <a:latin typeface="微软雅黑" panose="020B0503020204020204" pitchFamily="34" charset="-122"/>
                          <a:ea typeface="微软雅黑" panose="020B0503020204020204" pitchFamily="34" charset="-122"/>
                          <a:cs typeface="+mn-cs"/>
                        </a:rPr>
                        <a:t>城市更新（“三旧”改造）是什么？</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DB8E2"/>
                    </a:solidFill>
                  </a:tcPr>
                </a:tc>
                <a:tc hMerge="1">
                  <a:txBody>
                    <a:bodyPr/>
                    <a:lstStyle/>
                    <a:p>
                      <a:endParaRPr lang="zh-CN" altLang="en-US"/>
                    </a:p>
                  </a:txBody>
                  <a:tcPr/>
                </a:tc>
              </a:tr>
              <a:tr h="1412777">
                <a:tc gridSpan="2">
                  <a:txBody>
                    <a:bodyPr/>
                    <a:lstStyle/>
                    <a:p>
                      <a:pPr marL="0" marR="0" lvl="0" indent="0" algn="l" defTabSz="270022" rtl="0" eaLnBrk="1" fontAlgn="ctr" latinLnBrk="0" hangingPunct="1">
                        <a:lnSpc>
                          <a:spcPts val="1200"/>
                        </a:lnSpc>
                        <a:spcBef>
                          <a:spcPts val="0"/>
                        </a:spcBef>
                        <a:spcAft>
                          <a:spcPts val="0"/>
                        </a:spcAft>
                        <a:buClrTx/>
                        <a:buSzTx/>
                        <a:buFontTx/>
                        <a:buNone/>
                        <a:tabLst/>
                        <a:defRPr/>
                      </a:pPr>
                      <a:r>
                        <a:rPr lang="zh-CN" altLang="en-US" sz="900" u="none" strike="noStrike" kern="1200" dirty="0" smtClean="0">
                          <a:solidFill>
                            <a:schemeClr val="tx1"/>
                          </a:solidFill>
                          <a:effectLst/>
                          <a:latin typeface="微软雅黑" panose="020B0503020204020204" pitchFamily="34" charset="-122"/>
                          <a:ea typeface="微软雅黑" panose="020B0503020204020204" pitchFamily="34" charset="-122"/>
                          <a:cs typeface="+mn-cs"/>
                        </a:rPr>
                        <a:t>        城市更新</a:t>
                      </a:r>
                      <a:r>
                        <a:rPr lang="en-US" altLang="zh-CN" sz="900" u="none" strike="noStrike" kern="1200" dirty="0" smtClean="0">
                          <a:solidFill>
                            <a:schemeClr val="tx1"/>
                          </a:solidFill>
                          <a:effectLst/>
                          <a:latin typeface="微软雅黑" panose="020B0503020204020204" pitchFamily="34" charset="-122"/>
                          <a:ea typeface="微软雅黑" panose="020B0503020204020204" pitchFamily="34" charset="-122"/>
                          <a:cs typeface="+mn-cs"/>
                        </a:rPr>
                        <a:t>(“</a:t>
                      </a:r>
                      <a:r>
                        <a:rPr lang="zh-CN" altLang="en-US" sz="900" u="none" strike="noStrike" kern="1200" dirty="0" smtClean="0">
                          <a:solidFill>
                            <a:schemeClr val="tx1"/>
                          </a:solidFill>
                          <a:effectLst/>
                          <a:latin typeface="微软雅黑" panose="020B0503020204020204" pitchFamily="34" charset="-122"/>
                          <a:ea typeface="微软雅黑" panose="020B0503020204020204" pitchFamily="34" charset="-122"/>
                          <a:cs typeface="+mn-cs"/>
                        </a:rPr>
                        <a:t>三旧”改造）主要是对因城市基础设施和公共设施建设需要进行改造的旧城镇用地、土地利用效率低下或按“退二进三”的要求需转变土地的工业用地、不具备保留价值或公共服务设施配套不完善的旧村居用地进行综合整</a:t>
                      </a:r>
                      <a:r>
                        <a:rPr lang="zh-CN" altLang="en-US" sz="900" u="none" strike="noStrike" kern="1200" baseline="0" dirty="0" smtClean="0">
                          <a:solidFill>
                            <a:schemeClr val="tx1"/>
                          </a:solidFill>
                          <a:effectLst/>
                          <a:latin typeface="微软雅黑" panose="020B0503020204020204" pitchFamily="34" charset="-122"/>
                          <a:ea typeface="微软雅黑" panose="020B0503020204020204" pitchFamily="34" charset="-122"/>
                          <a:cs typeface="+mn-cs"/>
                        </a:rPr>
                        <a:t>治、功能改变、拆除重建等活动。</a:t>
                      </a:r>
                      <a:endParaRPr lang="en-US" altLang="zh-CN" sz="900" u="none" strike="noStrike" kern="1200" baseline="0" dirty="0" smtClean="0">
                        <a:solidFill>
                          <a:schemeClr val="tx1"/>
                        </a:solidFill>
                        <a:effectLst/>
                        <a:latin typeface="微软雅黑" panose="020B0503020204020204" pitchFamily="34" charset="-122"/>
                        <a:ea typeface="微软雅黑" panose="020B0503020204020204" pitchFamily="34" charset="-122"/>
                        <a:cs typeface="+mn-cs"/>
                      </a:endParaRPr>
                    </a:p>
                    <a:p>
                      <a:pPr marL="0" marR="0" lvl="0" indent="0" algn="l" defTabSz="270022" rtl="0" eaLnBrk="1" fontAlgn="ctr" latinLnBrk="0" hangingPunct="1">
                        <a:lnSpc>
                          <a:spcPts val="1200"/>
                        </a:lnSpc>
                        <a:spcBef>
                          <a:spcPts val="0"/>
                        </a:spcBef>
                        <a:spcAft>
                          <a:spcPts val="0"/>
                        </a:spcAft>
                        <a:buClrTx/>
                        <a:buSzTx/>
                        <a:buFontTx/>
                        <a:buNone/>
                        <a:tabLst/>
                        <a:defRPr/>
                      </a:pPr>
                      <a:r>
                        <a:rPr lang="zh-CN" altLang="en-US"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      我区城市更新的工作重点是推进产业提升、改善生活环境及完善公共设施的改造项目，鼓励改造后用于保障性住房的项目，适度控制改造后用于经营性房地产的项目。</a:t>
                      </a:r>
                      <a:endParaRPr lang="en-US" altLang="zh-CN"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CN" altLang="en-US"/>
                    </a:p>
                  </a:txBody>
                  <a:tcPr/>
                </a:tc>
              </a:tr>
              <a:tr h="375439">
                <a:tc gridSpan="2">
                  <a:txBody>
                    <a:bodyPr/>
                    <a:lstStyle/>
                    <a:p>
                      <a:pPr marL="0" marR="0" indent="0" algn="ctr" defTabSz="270022" rtl="0" eaLnBrk="1" fontAlgn="auto" latinLnBrk="0" hangingPunct="1">
                        <a:lnSpc>
                          <a:spcPts val="1200"/>
                        </a:lnSpc>
                        <a:spcBef>
                          <a:spcPts val="0"/>
                        </a:spcBef>
                        <a:spcAft>
                          <a:spcPts val="0"/>
                        </a:spcAft>
                        <a:buClrTx/>
                        <a:buSzTx/>
                        <a:buFontTx/>
                        <a:buNone/>
                        <a:tabLst/>
                        <a:defRPr/>
                      </a:pPr>
                      <a:r>
                        <a:rPr lang="zh-CN" altLang="en-US" sz="900" b="1" kern="1200" dirty="0" smtClean="0">
                          <a:solidFill>
                            <a:schemeClr val="lt1"/>
                          </a:solidFill>
                          <a:latin typeface="微软雅黑" panose="020B0503020204020204" pitchFamily="34" charset="-122"/>
                          <a:ea typeface="微软雅黑" panose="020B0503020204020204" pitchFamily="34" charset="-122"/>
                          <a:cs typeface="+mn-cs"/>
                        </a:rPr>
                        <a:t>城市更新（“三旧”改造）有什么意义？</a:t>
                      </a:r>
                      <a:endParaRPr lang="zh-CN" altLang="en-US" sz="900" b="1" kern="1200" dirty="0">
                        <a:solidFill>
                          <a:schemeClr val="lt1"/>
                        </a:solidFill>
                        <a:latin typeface="微软雅黑" panose="020B0503020204020204" pitchFamily="34" charset="-122"/>
                        <a:ea typeface="微软雅黑" panose="020B0503020204020204" pitchFamily="34" charset="-122"/>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CN" altLang="en-US"/>
                    </a:p>
                  </a:txBody>
                  <a:tcPr/>
                </a:tc>
              </a:tr>
              <a:tr h="976140">
                <a:tc gridSpan="2">
                  <a:txBody>
                    <a:bodyPr/>
                    <a:lstStyle/>
                    <a:p>
                      <a:pPr marL="0" marR="0" lvl="0" indent="0" algn="l" defTabSz="270022" rtl="0" eaLnBrk="1" fontAlgn="ctr" latinLnBrk="0" hangingPunct="1">
                        <a:lnSpc>
                          <a:spcPts val="1200"/>
                        </a:lnSpc>
                        <a:spcBef>
                          <a:spcPts val="0"/>
                        </a:spcBef>
                        <a:spcAft>
                          <a:spcPts val="0"/>
                        </a:spcAft>
                        <a:buClrTx/>
                        <a:buSzTx/>
                        <a:buFontTx/>
                        <a:buNone/>
                        <a:tabLst/>
                        <a:defRPr/>
                      </a:pPr>
                      <a:r>
                        <a:rPr lang="en-US" altLang="zh-CN" sz="900" u="none" strike="noStrike" kern="1200" noProof="0" dirty="0" smtClean="0">
                          <a:solidFill>
                            <a:schemeClr val="dk1"/>
                          </a:solidFill>
                          <a:effectLst/>
                          <a:latin typeface="微软雅黑" panose="020B0503020204020204" pitchFamily="34" charset="-122"/>
                          <a:ea typeface="微软雅黑" panose="020B0503020204020204" pitchFamily="34" charset="-122"/>
                          <a:cs typeface="+mn-cs"/>
                        </a:rPr>
                        <a:t>1.</a:t>
                      </a:r>
                      <a:r>
                        <a:rPr lang="zh-CN" altLang="en-US" sz="900" u="none" strike="noStrike" kern="1200" noProof="0" dirty="0" smtClean="0">
                          <a:solidFill>
                            <a:schemeClr val="dk1"/>
                          </a:solidFill>
                          <a:effectLst/>
                          <a:latin typeface="微软雅黑" panose="020B0503020204020204" pitchFamily="34" charset="-122"/>
                          <a:ea typeface="微软雅黑" panose="020B0503020204020204" pitchFamily="34" charset="-122"/>
                          <a:cs typeface="+mn-cs"/>
                        </a:rPr>
                        <a:t> 有利于提高土地的利用效率和产出效益，促进土地集约利用，释放发展空间。</a:t>
                      </a:r>
                      <a:endParaRPr lang="en-US" altLang="zh-CN" sz="900" u="none" strike="noStrike" kern="1200" noProof="0" dirty="0" smtClean="0">
                        <a:solidFill>
                          <a:schemeClr val="dk1"/>
                        </a:solidFill>
                        <a:effectLst/>
                        <a:latin typeface="微软雅黑" panose="020B0503020204020204" pitchFamily="34" charset="-122"/>
                        <a:ea typeface="微软雅黑" panose="020B0503020204020204" pitchFamily="34" charset="-122"/>
                        <a:cs typeface="+mn-cs"/>
                      </a:endParaRPr>
                    </a:p>
                    <a:p>
                      <a:pPr marL="0" marR="0" lvl="0" indent="0" algn="l" defTabSz="270022" rtl="0" eaLnBrk="1" fontAlgn="ctr" latinLnBrk="0" hangingPunct="1">
                        <a:lnSpc>
                          <a:spcPts val="1200"/>
                        </a:lnSpc>
                        <a:spcBef>
                          <a:spcPts val="0"/>
                        </a:spcBef>
                        <a:spcAft>
                          <a:spcPts val="0"/>
                        </a:spcAft>
                        <a:buClrTx/>
                        <a:buSzTx/>
                        <a:buFontTx/>
                        <a:buNone/>
                        <a:tabLst/>
                        <a:defRPr/>
                      </a:pPr>
                      <a:r>
                        <a:rPr lang="en-US" altLang="zh-CN" sz="900" u="none" strike="noStrike" kern="1200" noProof="0" dirty="0" smtClean="0">
                          <a:solidFill>
                            <a:schemeClr val="dk1"/>
                          </a:solidFill>
                          <a:effectLst/>
                          <a:latin typeface="微软雅黑" panose="020B0503020204020204" pitchFamily="34" charset="-122"/>
                          <a:ea typeface="微软雅黑" panose="020B0503020204020204" pitchFamily="34" charset="-122"/>
                          <a:cs typeface="+mn-cs"/>
                        </a:rPr>
                        <a:t>2.</a:t>
                      </a:r>
                      <a:r>
                        <a:rPr lang="zh-CN" altLang="en-US" sz="900" u="none" strike="noStrike" kern="1200" noProof="0" dirty="0" smtClean="0">
                          <a:solidFill>
                            <a:schemeClr val="dk1"/>
                          </a:solidFill>
                          <a:effectLst/>
                          <a:latin typeface="微软雅黑" panose="020B0503020204020204" pitchFamily="34" charset="-122"/>
                          <a:ea typeface="微软雅黑" panose="020B0503020204020204" pitchFamily="34" charset="-122"/>
                          <a:cs typeface="+mn-cs"/>
                        </a:rPr>
                        <a:t> 有效改善人居环境和城市面貌，提升片区竞争力。</a:t>
                      </a:r>
                    </a:p>
                    <a:p>
                      <a:pPr marL="0" marR="0" lvl="0" indent="0" algn="l" defTabSz="270022" rtl="0" eaLnBrk="1" fontAlgn="ctr" latinLnBrk="0" hangingPunct="1">
                        <a:lnSpc>
                          <a:spcPts val="1200"/>
                        </a:lnSpc>
                        <a:spcBef>
                          <a:spcPts val="0"/>
                        </a:spcBef>
                        <a:spcAft>
                          <a:spcPts val="0"/>
                        </a:spcAft>
                        <a:buClrTx/>
                        <a:buSzTx/>
                        <a:buFontTx/>
                        <a:buNone/>
                        <a:tabLst/>
                        <a:defRPr/>
                      </a:pPr>
                      <a:r>
                        <a:rPr lang="en-US" altLang="zh-CN" sz="900" u="none" strike="noStrike" kern="1200" noProof="0" dirty="0" smtClean="0">
                          <a:solidFill>
                            <a:schemeClr val="dk1"/>
                          </a:solidFill>
                          <a:effectLst/>
                          <a:latin typeface="微软雅黑" panose="020B0503020204020204" pitchFamily="34" charset="-122"/>
                          <a:ea typeface="微软雅黑" panose="020B0503020204020204" pitchFamily="34" charset="-122"/>
                          <a:cs typeface="+mn-cs"/>
                        </a:rPr>
                        <a:t>3.</a:t>
                      </a:r>
                      <a:r>
                        <a:rPr lang="zh-CN" altLang="en-US"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 享受政府相关优惠政策，降低土地使用成本，为企业的经济效益创造新增长点。</a:t>
                      </a:r>
                      <a:endParaRPr lang="en-US" altLang="zh-CN" sz="900" u="none" strike="noStrike" kern="1200" noProof="0" dirty="0" smtClean="0">
                        <a:solidFill>
                          <a:schemeClr val="dk1"/>
                        </a:solidFill>
                        <a:effectLst/>
                        <a:latin typeface="微软雅黑" panose="020B0503020204020204" pitchFamily="34" charset="-122"/>
                        <a:ea typeface="微软雅黑" panose="020B0503020204020204" pitchFamily="34" charset="-122"/>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CN" altLang="en-US"/>
                    </a:p>
                  </a:txBody>
                  <a:tcPr/>
                </a:tc>
              </a:tr>
              <a:tr h="260704">
                <a:tc gridSpan="2">
                  <a:txBody>
                    <a:bodyPr/>
                    <a:lstStyle/>
                    <a:p>
                      <a:pPr marL="0" marR="0" indent="0" algn="ctr" defTabSz="270022" rtl="0" eaLnBrk="1" fontAlgn="auto" latinLnBrk="0" hangingPunct="1">
                        <a:lnSpc>
                          <a:spcPct val="100000"/>
                        </a:lnSpc>
                        <a:spcBef>
                          <a:spcPts val="0"/>
                        </a:spcBef>
                        <a:spcAft>
                          <a:spcPts val="0"/>
                        </a:spcAft>
                        <a:buClrTx/>
                        <a:buSzTx/>
                        <a:buFontTx/>
                        <a:buNone/>
                        <a:tabLst/>
                        <a:defRPr/>
                      </a:pPr>
                      <a:r>
                        <a:rPr lang="zh-CN" altLang="en-US" sz="900" b="1" kern="1200" dirty="0" smtClean="0">
                          <a:solidFill>
                            <a:schemeClr val="bg1"/>
                          </a:solidFill>
                          <a:latin typeface="微软雅黑" panose="020B0503020204020204" pitchFamily="34" charset="-122"/>
                          <a:ea typeface="微软雅黑" panose="020B0503020204020204" pitchFamily="34" charset="-122"/>
                          <a:cs typeface="+mn-cs"/>
                        </a:rPr>
                        <a:t>城市更新（“三旧”改造）模式分类</a:t>
                      </a:r>
                      <a:endParaRPr lang="zh-CN" altLang="en-US" sz="900" b="1" kern="1200" dirty="0">
                        <a:solidFill>
                          <a:schemeClr val="bg1"/>
                        </a:solidFill>
                        <a:latin typeface="微软雅黑" panose="020B0503020204020204" pitchFamily="34" charset="-122"/>
                        <a:ea typeface="微软雅黑" panose="020B0503020204020204" pitchFamily="34" charset="-122"/>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CN" altLang="en-US"/>
                    </a:p>
                  </a:txBody>
                  <a:tcPr/>
                </a:tc>
              </a:tr>
              <a:tr h="266982">
                <a:tc>
                  <a:txBody>
                    <a:bodyPr/>
                    <a:lstStyle/>
                    <a:p>
                      <a:pPr algn="ctr"/>
                      <a:r>
                        <a:rPr lang="zh-CN" altLang="en-US" sz="90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改造模式</a:t>
                      </a:r>
                      <a:endParaRPr lang="zh-CN" altLang="en-US" sz="900" u="none" strike="noStrike" kern="1200" dirty="0">
                        <a:solidFill>
                          <a:schemeClr val="bg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9B0E2"/>
                    </a:solidFill>
                  </a:tcPr>
                </a:tc>
                <a:tc>
                  <a:txBody>
                    <a:bodyPr/>
                    <a:lstStyle/>
                    <a:p>
                      <a:pPr algn="ctr">
                        <a:lnSpc>
                          <a:spcPct val="120000"/>
                        </a:lnSpc>
                      </a:pPr>
                      <a:r>
                        <a:rPr lang="zh-CN" altLang="en-US" sz="900" dirty="0" smtClean="0">
                          <a:solidFill>
                            <a:schemeClr val="bg1"/>
                          </a:solidFill>
                          <a:latin typeface="微软雅黑" panose="020B0503020204020204" pitchFamily="34" charset="-122"/>
                          <a:ea typeface="微软雅黑" panose="020B0503020204020204" pitchFamily="34" charset="-122"/>
                        </a:rPr>
                        <a:t>内涵</a:t>
                      </a:r>
                      <a:endParaRPr lang="zh-CN" altLang="en-US" sz="9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9B0E2"/>
                    </a:solidFill>
                  </a:tcPr>
                </a:tc>
              </a:tr>
              <a:tr h="731023">
                <a:tc>
                  <a:txBody>
                    <a:bodyPr/>
                    <a:lstStyle/>
                    <a:p>
                      <a:pPr algn="ctr">
                        <a:lnSpc>
                          <a:spcPts val="1200"/>
                        </a:lnSpc>
                      </a:pPr>
                      <a:r>
                        <a:rPr lang="zh-CN" altLang="en-US"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综合整治类</a:t>
                      </a:r>
                      <a:endParaRPr lang="zh-CN" altLang="en-US" sz="9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algn="just">
                        <a:lnSpc>
                          <a:spcPts val="1200"/>
                        </a:lnSpc>
                      </a:pP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指在</a:t>
                      </a:r>
                      <a:r>
                        <a:rPr lang="zh-CN" altLang="zh-CN" sz="900" kern="1200" dirty="0" smtClean="0">
                          <a:solidFill>
                            <a:schemeClr val="tx1"/>
                          </a:solidFill>
                          <a:effectLst/>
                          <a:latin typeface="微软雅黑" panose="020B0503020204020204" pitchFamily="34" charset="-122"/>
                          <a:ea typeface="微软雅黑" panose="020B0503020204020204" pitchFamily="34" charset="-122"/>
                          <a:cs typeface="+mn-cs"/>
                        </a:rPr>
                        <a:t>不改变建筑主体结构和使用功能</a:t>
                      </a: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的前提</a:t>
                      </a:r>
                      <a:r>
                        <a:rPr lang="zh-CN" altLang="zh-CN" sz="900" kern="1200" dirty="0" smtClean="0">
                          <a:solidFill>
                            <a:schemeClr val="tx1"/>
                          </a:solidFill>
                          <a:effectLst/>
                          <a:latin typeface="微软雅黑" panose="020B0503020204020204" pitchFamily="34" charset="-122"/>
                          <a:ea typeface="微软雅黑" panose="020B0503020204020204" pitchFamily="34" charset="-122"/>
                          <a:cs typeface="+mn-cs"/>
                        </a:rPr>
                        <a:t>下，</a:t>
                      </a: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进行产业提升改造、改善市政基础设施和公共服务设施、改善沿街立面、</a:t>
                      </a:r>
                      <a:r>
                        <a:rPr lang="zh-CN" altLang="zh-CN" sz="900" kern="1200" dirty="0" smtClean="0">
                          <a:solidFill>
                            <a:schemeClr val="tx1"/>
                          </a:solidFill>
                          <a:effectLst/>
                          <a:latin typeface="微软雅黑" panose="020B0503020204020204" pitchFamily="34" charset="-122"/>
                          <a:ea typeface="微软雅黑" panose="020B0503020204020204" pitchFamily="34" charset="-122"/>
                          <a:cs typeface="+mn-cs"/>
                        </a:rPr>
                        <a:t>整治环境或对既有建筑进行节能改造等</a:t>
                      </a: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城市更新工作</a:t>
                      </a:r>
                      <a:r>
                        <a:rPr lang="zh-CN" altLang="zh-CN" sz="900" kern="1200" dirty="0" smtClean="0">
                          <a:solidFill>
                            <a:schemeClr val="tx1"/>
                          </a:solidFill>
                          <a:effectLst/>
                          <a:latin typeface="微软雅黑" panose="020B0503020204020204" pitchFamily="34" charset="-122"/>
                          <a:ea typeface="微软雅黑" panose="020B0503020204020204" pitchFamily="34" charset="-122"/>
                          <a:cs typeface="+mn-cs"/>
                        </a:rPr>
                        <a:t>。</a:t>
                      </a:r>
                      <a:endParaRPr lang="zh-CN" altLang="en-US" sz="9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r>
              <a:tr h="578188">
                <a:tc>
                  <a:txBody>
                    <a:bodyPr/>
                    <a:lstStyle/>
                    <a:p>
                      <a:pPr algn="ctr">
                        <a:lnSpc>
                          <a:spcPts val="1200"/>
                        </a:lnSpc>
                      </a:pPr>
                      <a:r>
                        <a:rPr lang="zh-CN" altLang="en-US"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功能改变类</a:t>
                      </a:r>
                      <a:endParaRPr lang="zh-CN" altLang="en-US" sz="9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8DB8E2"/>
                    </a:solidFill>
                  </a:tcPr>
                </a:tc>
                <a:tc>
                  <a:txBody>
                    <a:bodyPr/>
                    <a:lstStyle/>
                    <a:p>
                      <a:pPr marL="0" algn="just" defTabSz="270022" rtl="0" eaLnBrk="1" latinLnBrk="0" hangingPunct="1">
                        <a:lnSpc>
                          <a:spcPts val="1200"/>
                        </a:lnSpc>
                      </a:pP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指</a:t>
                      </a:r>
                      <a:r>
                        <a:rPr lang="zh-CN" altLang="zh-CN" sz="900" kern="1200" dirty="0" smtClean="0">
                          <a:solidFill>
                            <a:schemeClr val="tx1"/>
                          </a:solidFill>
                          <a:effectLst/>
                          <a:latin typeface="微软雅黑" panose="020B0503020204020204" pitchFamily="34" charset="-122"/>
                          <a:ea typeface="微软雅黑" panose="020B0503020204020204" pitchFamily="34" charset="-122"/>
                          <a:cs typeface="+mn-cs"/>
                        </a:rPr>
                        <a:t>在不改变土地房产使用权的权利主体和使用期限</a:t>
                      </a: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的情况</a:t>
                      </a:r>
                      <a:r>
                        <a:rPr lang="zh-CN" altLang="zh-CN" sz="900" kern="1200" dirty="0" smtClean="0">
                          <a:solidFill>
                            <a:schemeClr val="tx1"/>
                          </a:solidFill>
                          <a:effectLst/>
                          <a:latin typeface="微软雅黑" panose="020B0503020204020204" pitchFamily="34" charset="-122"/>
                          <a:ea typeface="微软雅黑" panose="020B0503020204020204" pitchFamily="34" charset="-122"/>
                          <a:cs typeface="+mn-cs"/>
                        </a:rPr>
                        <a:t>下，保留部分或全部建筑物</a:t>
                      </a: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的</a:t>
                      </a:r>
                      <a:r>
                        <a:rPr lang="zh-CN" altLang="zh-CN" sz="900" kern="1200" dirty="0" smtClean="0">
                          <a:solidFill>
                            <a:schemeClr val="tx1"/>
                          </a:solidFill>
                          <a:effectLst/>
                          <a:latin typeface="微软雅黑" panose="020B0503020204020204" pitchFamily="34" charset="-122"/>
                          <a:ea typeface="微软雅黑" panose="020B0503020204020204" pitchFamily="34" charset="-122"/>
                          <a:cs typeface="+mn-cs"/>
                        </a:rPr>
                        <a:t>原主体结构，同时改变土地及建筑物</a:t>
                      </a: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的</a:t>
                      </a:r>
                      <a:r>
                        <a:rPr lang="zh-CN" altLang="zh-CN" sz="900" kern="1200" dirty="0" smtClean="0">
                          <a:solidFill>
                            <a:schemeClr val="tx1"/>
                          </a:solidFill>
                          <a:effectLst/>
                          <a:latin typeface="微软雅黑" panose="020B0503020204020204" pitchFamily="34" charset="-122"/>
                          <a:ea typeface="微软雅黑" panose="020B0503020204020204" pitchFamily="34" charset="-122"/>
                          <a:cs typeface="+mn-cs"/>
                        </a:rPr>
                        <a:t>使用功能。</a:t>
                      </a:r>
                      <a:endParaRPr lang="en-US" altLang="zh-CN" sz="900" kern="1200" dirty="0" smtClean="0">
                        <a:solidFill>
                          <a:schemeClr val="tx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8DB8E2"/>
                    </a:solidFill>
                  </a:tcPr>
                </a:tc>
              </a:tr>
              <a:tr h="413187">
                <a:tc>
                  <a:txBody>
                    <a:bodyPr/>
                    <a:lstStyle/>
                    <a:p>
                      <a:pPr algn="ctr">
                        <a:lnSpc>
                          <a:spcPts val="1200"/>
                        </a:lnSpc>
                      </a:pPr>
                      <a:r>
                        <a:rPr lang="zh-CN" altLang="en-US"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拆除重建类</a:t>
                      </a:r>
                      <a:endParaRPr lang="zh-CN" altLang="en-US" sz="9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0A9DB"/>
                    </a:solidFill>
                  </a:tcPr>
                </a:tc>
                <a:tc>
                  <a:txBody>
                    <a:bodyPr/>
                    <a:lstStyle/>
                    <a:p>
                      <a:pPr marL="0" marR="0" indent="0" algn="just" defTabSz="270022" rtl="0" eaLnBrk="1" fontAlgn="auto" latinLnBrk="0" hangingPunct="1">
                        <a:lnSpc>
                          <a:spcPts val="1200"/>
                        </a:lnSpc>
                        <a:spcBef>
                          <a:spcPts val="0"/>
                        </a:spcBef>
                        <a:spcAft>
                          <a:spcPts val="0"/>
                        </a:spcAft>
                        <a:buClrTx/>
                        <a:buSzTx/>
                        <a:buFontTx/>
                        <a:buNone/>
                        <a:tabLst/>
                        <a:defRPr/>
                      </a:pP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指</a:t>
                      </a:r>
                      <a:r>
                        <a:rPr lang="zh-CN" altLang="zh-CN" sz="900" kern="1200" dirty="0" smtClean="0">
                          <a:solidFill>
                            <a:schemeClr val="tx1"/>
                          </a:solidFill>
                          <a:effectLst/>
                          <a:latin typeface="微软雅黑" panose="020B0503020204020204" pitchFamily="34" charset="-122"/>
                          <a:ea typeface="微软雅黑" panose="020B0503020204020204" pitchFamily="34" charset="-122"/>
                          <a:cs typeface="+mn-cs"/>
                        </a:rPr>
                        <a:t>对</a:t>
                      </a: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改造</a:t>
                      </a:r>
                      <a:r>
                        <a:rPr lang="zh-CN" altLang="zh-CN" sz="900" kern="1200" dirty="0" smtClean="0">
                          <a:solidFill>
                            <a:schemeClr val="tx1"/>
                          </a:solidFill>
                          <a:effectLst/>
                          <a:latin typeface="微软雅黑" panose="020B0503020204020204" pitchFamily="34" charset="-122"/>
                          <a:ea typeface="微软雅黑" panose="020B0503020204020204" pitchFamily="34" charset="-122"/>
                          <a:cs typeface="+mn-cs"/>
                        </a:rPr>
                        <a:t>地块</a:t>
                      </a: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的</a:t>
                      </a:r>
                      <a:r>
                        <a:rPr lang="zh-CN" altLang="zh-CN" sz="900" kern="1200" dirty="0" smtClean="0">
                          <a:solidFill>
                            <a:schemeClr val="tx1"/>
                          </a:solidFill>
                          <a:effectLst/>
                          <a:latin typeface="微软雅黑" panose="020B0503020204020204" pitchFamily="34" charset="-122"/>
                          <a:ea typeface="微软雅黑" panose="020B0503020204020204" pitchFamily="34" charset="-122"/>
                          <a:cs typeface="+mn-cs"/>
                        </a:rPr>
                        <a:t>原有建筑物</a:t>
                      </a: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进行</a:t>
                      </a:r>
                      <a:r>
                        <a:rPr lang="zh-CN" altLang="zh-CN" sz="900" kern="1200" dirty="0" smtClean="0">
                          <a:solidFill>
                            <a:schemeClr val="tx1"/>
                          </a:solidFill>
                          <a:effectLst/>
                          <a:latin typeface="微软雅黑" panose="020B0503020204020204" pitchFamily="34" charset="-122"/>
                          <a:ea typeface="微软雅黑" panose="020B0503020204020204" pitchFamily="34" charset="-122"/>
                          <a:cs typeface="+mn-cs"/>
                        </a:rPr>
                        <a:t>全部拆除，按照规划用途予以重建。</a:t>
                      </a: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0A9DB"/>
                    </a:solidFill>
                  </a:tcPr>
                </a:tc>
              </a:tr>
              <a:tr h="413187">
                <a:tc>
                  <a:txBody>
                    <a:bodyPr/>
                    <a:lstStyle/>
                    <a:p>
                      <a:pPr algn="ctr">
                        <a:lnSpc>
                          <a:spcPts val="1200"/>
                        </a:lnSpc>
                      </a:pPr>
                      <a:r>
                        <a:rPr lang="zh-CN" altLang="en-US"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生态修复类</a:t>
                      </a:r>
                      <a:endParaRPr lang="zh-CN" altLang="en-US" sz="9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marL="0" marR="0" indent="0" algn="just" defTabSz="270022" rtl="0" eaLnBrk="1" fontAlgn="auto" latinLnBrk="0" hangingPunct="1">
                        <a:lnSpc>
                          <a:spcPts val="1200"/>
                        </a:lnSpc>
                        <a:spcBef>
                          <a:spcPts val="0"/>
                        </a:spcBef>
                        <a:spcAft>
                          <a:spcPts val="0"/>
                        </a:spcAft>
                        <a:buClrTx/>
                        <a:buSzTx/>
                        <a:buFontTx/>
                        <a:buNone/>
                        <a:tabLst/>
                        <a:defRPr/>
                      </a:pP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指</a:t>
                      </a:r>
                      <a:r>
                        <a:rPr lang="zh-CN" altLang="zh-CN" sz="900" kern="1200" dirty="0" smtClean="0">
                          <a:solidFill>
                            <a:schemeClr val="tx1"/>
                          </a:solidFill>
                          <a:effectLst/>
                          <a:latin typeface="微软雅黑" panose="020B0503020204020204" pitchFamily="34" charset="-122"/>
                          <a:ea typeface="微软雅黑" panose="020B0503020204020204" pitchFamily="34" charset="-122"/>
                          <a:cs typeface="+mn-cs"/>
                        </a:rPr>
                        <a:t>对</a:t>
                      </a: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城市更新用地</a:t>
                      </a:r>
                      <a:r>
                        <a:rPr lang="zh-CN" altLang="zh-CN" sz="900" kern="1200" dirty="0" smtClean="0">
                          <a:solidFill>
                            <a:schemeClr val="tx1"/>
                          </a:solidFill>
                          <a:effectLst/>
                          <a:latin typeface="微软雅黑" panose="020B0503020204020204" pitchFamily="34" charset="-122"/>
                          <a:ea typeface="微软雅黑" panose="020B0503020204020204" pitchFamily="34" charset="-122"/>
                          <a:cs typeface="+mn-cs"/>
                        </a:rPr>
                        <a:t>进行整治、拆旧和复垦</a:t>
                      </a: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等</a:t>
                      </a:r>
                      <a:r>
                        <a:rPr lang="zh-CN" altLang="zh-CN" sz="900" kern="1200" dirty="0" smtClean="0">
                          <a:solidFill>
                            <a:schemeClr val="tx1"/>
                          </a:solidFill>
                          <a:effectLst/>
                          <a:latin typeface="微软雅黑" panose="020B0503020204020204" pitchFamily="34" charset="-122"/>
                          <a:ea typeface="微软雅黑" panose="020B0503020204020204" pitchFamily="34" charset="-122"/>
                          <a:cs typeface="+mn-cs"/>
                        </a:rPr>
                        <a:t>，恢复生态景观用途</a:t>
                      </a: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a:t>
                      </a:r>
                      <a:r>
                        <a:rPr lang="zh-CN" altLang="zh-CN" sz="900" kern="1200" dirty="0" smtClean="0">
                          <a:solidFill>
                            <a:schemeClr val="tx1"/>
                          </a:solidFill>
                          <a:effectLst/>
                          <a:latin typeface="微软雅黑" panose="020B0503020204020204" pitchFamily="34" charset="-122"/>
                          <a:ea typeface="微软雅黑" panose="020B0503020204020204" pitchFamily="34" charset="-122"/>
                          <a:cs typeface="+mn-cs"/>
                        </a:rPr>
                        <a:t>水利设施</a:t>
                      </a: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用途</a:t>
                      </a:r>
                      <a:r>
                        <a:rPr lang="zh-CN" altLang="zh-CN" sz="900" kern="1200" dirty="0" smtClean="0">
                          <a:solidFill>
                            <a:schemeClr val="tx1"/>
                          </a:solidFill>
                          <a:effectLst/>
                          <a:latin typeface="微软雅黑" panose="020B0503020204020204" pitchFamily="34" charset="-122"/>
                          <a:ea typeface="微软雅黑" panose="020B0503020204020204" pitchFamily="34" charset="-122"/>
                          <a:cs typeface="+mn-cs"/>
                        </a:rPr>
                        <a:t>或</a:t>
                      </a: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作为</a:t>
                      </a:r>
                      <a:r>
                        <a:rPr lang="zh-CN" altLang="zh-CN" sz="900" kern="1200" dirty="0" smtClean="0">
                          <a:solidFill>
                            <a:schemeClr val="tx1"/>
                          </a:solidFill>
                          <a:effectLst/>
                          <a:latin typeface="微软雅黑" panose="020B0503020204020204" pitchFamily="34" charset="-122"/>
                          <a:ea typeface="微软雅黑" panose="020B0503020204020204" pitchFamily="34" charset="-122"/>
                          <a:cs typeface="+mn-cs"/>
                        </a:rPr>
                        <a:t>农用地使用。</a:t>
                      </a:r>
                      <a:endPar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r>
              <a:tr h="889941">
                <a:tc>
                  <a:txBody>
                    <a:bodyPr/>
                    <a:lstStyle/>
                    <a:p>
                      <a:pPr algn="ctr">
                        <a:lnSpc>
                          <a:spcPts val="1200"/>
                        </a:lnSpc>
                      </a:pPr>
                      <a:r>
                        <a:rPr lang="zh-CN" altLang="en-US"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局部加建类</a:t>
                      </a:r>
                      <a:endParaRPr lang="zh-CN" altLang="en-US" sz="9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8DB8E2"/>
                    </a:solidFill>
                  </a:tcPr>
                </a:tc>
                <a:tc>
                  <a:txBody>
                    <a:bodyPr/>
                    <a:lstStyle/>
                    <a:p>
                      <a:pPr marL="0" marR="0" indent="0" algn="just" defTabSz="270022" rtl="0" eaLnBrk="1" fontAlgn="auto" latinLnBrk="0" hangingPunct="1">
                        <a:lnSpc>
                          <a:spcPts val="1200"/>
                        </a:lnSpc>
                        <a:spcBef>
                          <a:spcPts val="0"/>
                        </a:spcBef>
                        <a:spcAft>
                          <a:spcPts val="0"/>
                        </a:spcAft>
                        <a:buClrTx/>
                        <a:buSzTx/>
                        <a:buFontTx/>
                        <a:buNone/>
                        <a:tabLst/>
                        <a:defRPr/>
                      </a:pP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指</a:t>
                      </a:r>
                      <a:r>
                        <a:rPr lang="zh-CN" altLang="zh-CN" sz="900" kern="1200" dirty="0" smtClean="0">
                          <a:solidFill>
                            <a:schemeClr val="tx1"/>
                          </a:solidFill>
                          <a:effectLst/>
                          <a:latin typeface="微软雅黑" panose="020B0503020204020204" pitchFamily="34" charset="-122"/>
                          <a:ea typeface="微软雅黑" panose="020B0503020204020204" pitchFamily="34" charset="-122"/>
                          <a:cs typeface="+mn-cs"/>
                        </a:rPr>
                        <a:t>保留</a:t>
                      </a: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改造地块范围的部分或</a:t>
                      </a:r>
                      <a:r>
                        <a:rPr lang="zh-CN" altLang="zh-CN" sz="900" kern="1200" dirty="0" smtClean="0">
                          <a:solidFill>
                            <a:schemeClr val="tx1"/>
                          </a:solidFill>
                          <a:effectLst/>
                          <a:latin typeface="微软雅黑" panose="020B0503020204020204" pitchFamily="34" charset="-122"/>
                          <a:ea typeface="微软雅黑" panose="020B0503020204020204" pitchFamily="34" charset="-122"/>
                          <a:cs typeface="+mn-cs"/>
                        </a:rPr>
                        <a:t>全部原</a:t>
                      </a: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有</a:t>
                      </a:r>
                      <a:r>
                        <a:rPr lang="zh-CN" altLang="zh-CN" sz="900" kern="1200" dirty="0" smtClean="0">
                          <a:solidFill>
                            <a:schemeClr val="tx1"/>
                          </a:solidFill>
                          <a:effectLst/>
                          <a:latin typeface="微软雅黑" panose="020B0503020204020204" pitchFamily="34" charset="-122"/>
                          <a:ea typeface="微软雅黑" panose="020B0503020204020204" pitchFamily="34" charset="-122"/>
                          <a:cs typeface="+mn-cs"/>
                        </a:rPr>
                        <a:t>建筑物</a:t>
                      </a: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且</a:t>
                      </a:r>
                      <a:r>
                        <a:rPr lang="zh-CN" altLang="zh-CN" sz="900" kern="1200" dirty="0" smtClean="0">
                          <a:solidFill>
                            <a:schemeClr val="tx1"/>
                          </a:solidFill>
                          <a:effectLst/>
                          <a:latin typeface="微软雅黑" panose="020B0503020204020204" pitchFamily="34" charset="-122"/>
                          <a:ea typeface="微软雅黑" panose="020B0503020204020204" pitchFamily="34" charset="-122"/>
                          <a:cs typeface="+mn-cs"/>
                        </a:rPr>
                        <a:t>不改变土地使用功能及使用期限，</a:t>
                      </a: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在改造地块的空余土地或在拆除不保留建筑空出的土地</a:t>
                      </a:r>
                      <a:r>
                        <a:rPr lang="zh-CN" altLang="zh-CN" sz="900" kern="1200" dirty="0" smtClean="0">
                          <a:solidFill>
                            <a:schemeClr val="tx1"/>
                          </a:solidFill>
                          <a:effectLst/>
                          <a:latin typeface="微软雅黑" panose="020B0503020204020204" pitchFamily="34" charset="-122"/>
                          <a:ea typeface="微软雅黑" panose="020B0503020204020204" pitchFamily="34" charset="-122"/>
                          <a:cs typeface="+mn-cs"/>
                        </a:rPr>
                        <a:t>上进行加建、改建，</a:t>
                      </a: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完善改造项目用地的整体功能，不含商品住宅开发项目。</a:t>
                      </a:r>
                      <a:endParaRPr lang="en-US" altLang="zh-CN" sz="900" kern="1200" dirty="0" smtClean="0">
                        <a:solidFill>
                          <a:schemeClr val="tx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8DB8E2"/>
                    </a:solidFill>
                  </a:tcPr>
                </a:tc>
              </a:tr>
              <a:tr h="572105">
                <a:tc>
                  <a:txBody>
                    <a:bodyPr/>
                    <a:lstStyle/>
                    <a:p>
                      <a:pPr algn="ctr">
                        <a:lnSpc>
                          <a:spcPts val="1200"/>
                        </a:lnSpc>
                      </a:pPr>
                      <a:r>
                        <a:rPr lang="zh-CN" altLang="en-US"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历史文化保护类</a:t>
                      </a:r>
                      <a:endParaRPr lang="zh-CN" altLang="en-US" sz="9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alpha val="20000"/>
                      </a:schemeClr>
                    </a:solidFill>
                  </a:tcPr>
                </a:tc>
                <a:tc>
                  <a:txBody>
                    <a:bodyPr/>
                    <a:lstStyle/>
                    <a:p>
                      <a:pPr marL="0" marR="0" indent="0" algn="just" defTabSz="270022" rtl="0" eaLnBrk="1" fontAlgn="auto" latinLnBrk="0" hangingPunct="1">
                        <a:lnSpc>
                          <a:spcPts val="1200"/>
                        </a:lnSpc>
                        <a:spcBef>
                          <a:spcPts val="0"/>
                        </a:spcBef>
                        <a:spcAft>
                          <a:spcPts val="0"/>
                        </a:spcAft>
                        <a:buClrTx/>
                        <a:buSzTx/>
                        <a:buFontTx/>
                        <a:buNone/>
                        <a:tabLst/>
                        <a:defRPr/>
                      </a:pPr>
                      <a:r>
                        <a:rPr lang="zh-CN" altLang="en-US" sz="900" kern="1200" dirty="0" smtClean="0">
                          <a:solidFill>
                            <a:schemeClr val="tx1"/>
                          </a:solidFill>
                          <a:effectLst/>
                          <a:latin typeface="微软雅黑" panose="020B0503020204020204" pitchFamily="34" charset="-122"/>
                          <a:ea typeface="微软雅黑" panose="020B0503020204020204" pitchFamily="34" charset="-122"/>
                          <a:cs typeface="+mn-cs"/>
                        </a:rPr>
                        <a:t>指已纳入城市更新范围内的古村落、历史建筑、文化遗产等用地，在坚持保护优先的前提下进行适度合理利用。</a:t>
                      </a:r>
                      <a:endParaRPr lang="en-US" altLang="zh-CN" sz="900" kern="1200" dirty="0" smtClean="0">
                        <a:solidFill>
                          <a:schemeClr val="tx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alpha val="20000"/>
                      </a:schemeClr>
                    </a:solid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格 6"/>
          <p:cNvGraphicFramePr>
            <a:graphicFrameLocks noGrp="1"/>
          </p:cNvGraphicFramePr>
          <p:nvPr/>
        </p:nvGraphicFramePr>
        <p:xfrm>
          <a:off x="5229" y="0"/>
          <a:ext cx="3602337" cy="7360275"/>
        </p:xfrm>
        <a:graphic>
          <a:graphicData uri="http://schemas.openxmlformats.org/drawingml/2006/table">
            <a:tbl>
              <a:tblPr firstRow="1">
                <a:tableStyleId>{3C2FFA5D-87B4-456A-9821-1D502468CF0F}</a:tableStyleId>
              </a:tblPr>
              <a:tblGrid>
                <a:gridCol w="1002908"/>
                <a:gridCol w="2599429"/>
              </a:tblGrid>
              <a:tr h="243870">
                <a:tc gridSpan="2">
                  <a:txBody>
                    <a:bodyPr/>
                    <a:lstStyle/>
                    <a:p>
                      <a:pPr marL="0" marR="0" indent="0" algn="ctr" defTabSz="270022" rtl="0" eaLnBrk="1" fontAlgn="auto" latinLnBrk="0" hangingPunct="1">
                        <a:lnSpc>
                          <a:spcPct val="100000"/>
                        </a:lnSpc>
                        <a:spcBef>
                          <a:spcPts val="0"/>
                        </a:spcBef>
                        <a:spcAft>
                          <a:spcPts val="0"/>
                        </a:spcAft>
                        <a:buClrTx/>
                        <a:buSzTx/>
                        <a:buFontTx/>
                        <a:buNone/>
                        <a:tabLst/>
                        <a:defRPr/>
                      </a:pPr>
                      <a:r>
                        <a:rPr lang="zh-CN" altLang="en-US" sz="1100" b="1" kern="1200" dirty="0" smtClean="0">
                          <a:solidFill>
                            <a:schemeClr val="lt1"/>
                          </a:solidFill>
                          <a:latin typeface="微软雅黑" panose="020B0503020204020204" pitchFamily="34" charset="-122"/>
                          <a:ea typeface="微软雅黑" panose="020B0503020204020204" pitchFamily="34" charset="-122"/>
                          <a:cs typeface="+mn-cs"/>
                        </a:rPr>
                        <a:t>城市更新（“三旧”改造）模式说明</a:t>
                      </a:r>
                      <a:endParaRPr lang="zh-CN" altLang="en-US" sz="1100" b="1" kern="1200" dirty="0">
                        <a:solidFill>
                          <a:schemeClr val="lt1"/>
                        </a:solidFill>
                        <a:latin typeface="微软雅黑" panose="020B0503020204020204" pitchFamily="34" charset="-122"/>
                        <a:ea typeface="微软雅黑" panose="020B0503020204020204" pitchFamily="34" charset="-122"/>
                        <a:cs typeface="+mn-cs"/>
                      </a:endParaRPr>
                    </a:p>
                  </a:txBody>
                  <a:tcPr marL="5229" marR="5229" marT="5229" marB="0" anchor="ctr">
                    <a:solidFill>
                      <a:srgbClr val="8DB8E2"/>
                    </a:solidFill>
                  </a:tcPr>
                </a:tc>
                <a:tc hMerge="1">
                  <a:txBody>
                    <a:bodyPr/>
                    <a:lstStyle/>
                    <a:p>
                      <a:pPr algn="ctr" fontAlgn="ct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229" marR="5229" marT="5229" marB="0" anchor="ctr"/>
                </a:tc>
              </a:tr>
              <a:tr h="241693">
                <a:tc>
                  <a:txBody>
                    <a:bodyPr/>
                    <a:lstStyle/>
                    <a:p>
                      <a:pPr algn="ctr" fontAlgn="ctr"/>
                      <a:r>
                        <a:rPr lang="zh-CN" altLang="en-US" sz="1000" b="0" u="none" strike="noStrike" dirty="0">
                          <a:solidFill>
                            <a:schemeClr val="bg1"/>
                          </a:solidFill>
                          <a:effectLst/>
                          <a:latin typeface="微软雅黑" panose="020B0503020204020204" pitchFamily="34" charset="-122"/>
                          <a:ea typeface="微软雅黑" panose="020B0503020204020204" pitchFamily="34" charset="-122"/>
                        </a:rPr>
                        <a:t>改造</a:t>
                      </a:r>
                      <a:r>
                        <a:rPr lang="zh-CN" altLang="en-US" sz="1000" b="0" u="none" strike="noStrike" dirty="0" smtClean="0">
                          <a:solidFill>
                            <a:schemeClr val="bg1"/>
                          </a:solidFill>
                          <a:effectLst/>
                          <a:latin typeface="微软雅黑" panose="020B0503020204020204" pitchFamily="34" charset="-122"/>
                          <a:ea typeface="微软雅黑" panose="020B0503020204020204" pitchFamily="34" charset="-122"/>
                        </a:rPr>
                        <a:t>模式</a:t>
                      </a:r>
                      <a:endParaRPr lang="zh-CN" altLang="en-US" sz="1000" b="0" i="0" u="none" strike="noStrike" dirty="0">
                        <a:solidFill>
                          <a:schemeClr val="bg1"/>
                        </a:solidFill>
                        <a:effectLst/>
                        <a:latin typeface="微软雅黑" panose="020B0503020204020204" pitchFamily="34" charset="-122"/>
                        <a:ea typeface="微软雅黑" panose="020B0503020204020204" pitchFamily="34" charset="-122"/>
                      </a:endParaRPr>
                    </a:p>
                  </a:txBody>
                  <a:tcPr marL="5229" marR="5229" marT="5229" marB="0" anchor="ctr">
                    <a:solidFill>
                      <a:srgbClr val="5B9BD5"/>
                    </a:solidFill>
                  </a:tcPr>
                </a:tc>
                <a:tc>
                  <a:txBody>
                    <a:bodyPr/>
                    <a:lstStyle/>
                    <a:p>
                      <a:pPr algn="ctr" fontAlgn="ctr"/>
                      <a:r>
                        <a:rPr lang="zh-CN" altLang="en-US" sz="1000" b="0" i="0" u="none" strike="noStrike" dirty="0" smtClean="0">
                          <a:solidFill>
                            <a:schemeClr val="bg1"/>
                          </a:solidFill>
                          <a:effectLst/>
                          <a:latin typeface="微软雅黑" panose="020B0503020204020204" pitchFamily="34" charset="-122"/>
                          <a:ea typeface="微软雅黑" panose="020B0503020204020204" pitchFamily="34" charset="-122"/>
                        </a:rPr>
                        <a:t>要点</a:t>
                      </a:r>
                      <a:endParaRPr lang="zh-CN" altLang="en-US" sz="1000" b="0" i="0" u="none" strike="noStrike" dirty="0">
                        <a:solidFill>
                          <a:schemeClr val="bg1"/>
                        </a:solidFill>
                        <a:effectLst/>
                        <a:latin typeface="微软雅黑" panose="020B0503020204020204" pitchFamily="34" charset="-122"/>
                        <a:ea typeface="微软雅黑" panose="020B0503020204020204" pitchFamily="34" charset="-122"/>
                      </a:endParaRPr>
                    </a:p>
                  </a:txBody>
                  <a:tcPr marL="5229" marR="5229" marT="5229" marB="0" anchor="ctr">
                    <a:solidFill>
                      <a:srgbClr val="5B9BD5"/>
                    </a:solidFill>
                  </a:tcPr>
                </a:tc>
              </a:tr>
              <a:tr h="772843">
                <a:tc>
                  <a:txBody>
                    <a:bodyPr/>
                    <a:lstStyle/>
                    <a:p>
                      <a:pPr algn="ctr" fontAlgn="ctr"/>
                      <a:r>
                        <a:rPr lang="zh-CN" altLang="en-US" sz="1000" b="0" i="0" u="none" strike="noStrike" dirty="0" smtClean="0">
                          <a:solidFill>
                            <a:srgbClr val="000000"/>
                          </a:solidFill>
                          <a:effectLst/>
                          <a:latin typeface="微软雅黑" panose="020B0503020204020204" pitchFamily="34" charset="-122"/>
                          <a:ea typeface="微软雅黑" panose="020B0503020204020204" pitchFamily="34" charset="-122"/>
                        </a:rPr>
                        <a:t>综合整治类</a:t>
                      </a:r>
                      <a:endParaRPr lang="zh-CN" altLang="en-US"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229" marR="5229" marT="5229" marB="0" anchor="ctr">
                    <a:solidFill>
                      <a:srgbClr val="BDD7EE"/>
                    </a:solidFill>
                  </a:tcPr>
                </a:tc>
                <a:tc>
                  <a:txBody>
                    <a:bodyPr/>
                    <a:lstStyle/>
                    <a:p>
                      <a:pPr marL="0" algn="l" defTabSz="270022" rtl="0" eaLnBrk="1" fontAlgn="ctr" latinLnBrk="0" hangingPunct="1">
                        <a:lnSpc>
                          <a:spcPct val="120000"/>
                        </a:lnSpc>
                      </a:pPr>
                      <a:r>
                        <a:rPr lang="en-US" altLang="zh-CN"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1.</a:t>
                      </a:r>
                      <a:r>
                        <a:rPr lang="zh-CN" altLang="en-US"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改造方案、项目认定由所在镇政府（街道办事处）审批并统筹推进。</a:t>
                      </a:r>
                      <a:endParaRPr lang="en-US" altLang="zh-CN"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endParaRPr>
                    </a:p>
                    <a:p>
                      <a:pPr marL="0" algn="l" defTabSz="270022" rtl="0" eaLnBrk="1" fontAlgn="ctr" latinLnBrk="0" hangingPunct="1">
                        <a:lnSpc>
                          <a:spcPct val="120000"/>
                        </a:lnSpc>
                      </a:pPr>
                      <a:r>
                        <a:rPr lang="en-US" altLang="zh-CN"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2.</a:t>
                      </a:r>
                      <a:r>
                        <a:rPr lang="zh-CN" altLang="en-US"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改造单位凭认定批准文件办理相关环保、消防、工商等手续。</a:t>
                      </a:r>
                      <a:endParaRPr lang="en-US" altLang="zh-CN"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endParaRPr>
                    </a:p>
                  </a:txBody>
                  <a:tcPr anchor="ctr">
                    <a:solidFill>
                      <a:srgbClr val="70A9DB"/>
                    </a:solidFill>
                  </a:tcPr>
                </a:tc>
              </a:tr>
              <a:tr h="1684582">
                <a:tc>
                  <a:txBody>
                    <a:bodyPr/>
                    <a:lstStyle/>
                    <a:p>
                      <a:pPr algn="ctr" fontAlgn="ctr"/>
                      <a:r>
                        <a:rPr lang="zh-CN" altLang="en-US" sz="1000" u="none" strike="noStrike" smtClean="0">
                          <a:effectLst/>
                          <a:latin typeface="微软雅黑" panose="020B0503020204020204" pitchFamily="34" charset="-122"/>
                          <a:ea typeface="微软雅黑" panose="020B0503020204020204" pitchFamily="34" charset="-122"/>
                        </a:rPr>
                        <a:t>功能改变</a:t>
                      </a:r>
                      <a:endParaRPr lang="zh-CN" altLang="en-US"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229" marR="5229" marT="5229" marB="0" anchor="ctr">
                    <a:solidFill>
                      <a:srgbClr val="BDD7EE"/>
                    </a:solidFill>
                  </a:tcPr>
                </a:tc>
                <a:tc>
                  <a:txBody>
                    <a:bodyPr/>
                    <a:lstStyle/>
                    <a:p>
                      <a:pPr marL="0" algn="l" defTabSz="270022" rtl="0" eaLnBrk="1" fontAlgn="ctr" latinLnBrk="0" hangingPunct="1">
                        <a:lnSpc>
                          <a:spcPct val="120000"/>
                        </a:lnSpc>
                      </a:pPr>
                      <a:r>
                        <a:rPr lang="en-US" altLang="zh-CN"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1.</a:t>
                      </a:r>
                      <a:r>
                        <a:rPr lang="zh-CN" altLang="en-US"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改造方案、项目认定由区“三旧”改造主管部门审批。</a:t>
                      </a:r>
                      <a:endParaRPr lang="en-US" altLang="zh-CN"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endParaRPr>
                    </a:p>
                    <a:p>
                      <a:pPr marL="0" algn="l" defTabSz="270022" rtl="0" eaLnBrk="1" fontAlgn="ctr" latinLnBrk="0" hangingPunct="1">
                        <a:lnSpc>
                          <a:spcPct val="120000"/>
                        </a:lnSpc>
                      </a:pPr>
                      <a:r>
                        <a:rPr lang="en-US" altLang="zh-CN"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2.</a:t>
                      </a:r>
                      <a:r>
                        <a:rPr lang="zh-CN" altLang="en-US"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项目用地及保留建筑须取得合法的房地产权证并已办理工程竣工验收备案手续。</a:t>
                      </a:r>
                      <a:endParaRPr lang="en-US" altLang="zh-CN"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endParaRPr>
                    </a:p>
                    <a:p>
                      <a:pPr marL="0" algn="l" defTabSz="270022" rtl="0" eaLnBrk="1" fontAlgn="ctr" latinLnBrk="0" hangingPunct="1">
                        <a:lnSpc>
                          <a:spcPct val="120000"/>
                        </a:lnSpc>
                      </a:pPr>
                      <a:r>
                        <a:rPr lang="en-US" altLang="zh-CN"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3.</a:t>
                      </a:r>
                      <a:r>
                        <a:rPr lang="zh-CN" altLang="en-US"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符合已批的控制性详细规划或“三旧”改造单元规划，土地规划为发展经营性项目用途（不涉及商品住宅开发建设）。</a:t>
                      </a:r>
                      <a:endParaRPr lang="en-US" altLang="zh-CN"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endParaRPr>
                    </a:p>
                    <a:p>
                      <a:pPr marL="0" algn="l" defTabSz="270022" rtl="0" eaLnBrk="1" fontAlgn="ctr" latinLnBrk="0" hangingPunct="1">
                        <a:lnSpc>
                          <a:spcPct val="120000"/>
                        </a:lnSpc>
                      </a:pPr>
                      <a:r>
                        <a:rPr lang="en-US" altLang="zh-CN"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4.</a:t>
                      </a:r>
                      <a:r>
                        <a:rPr lang="zh-CN" altLang="en-US"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项目用地按土地使用权协议出让、流转方式转变功能完善用地手续。</a:t>
                      </a:r>
                      <a:endParaRPr lang="en-US" altLang="zh-CN"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endParaRPr>
                    </a:p>
                    <a:p>
                      <a:pPr marL="0" algn="l" defTabSz="270022" rtl="0" eaLnBrk="1" fontAlgn="ctr" latinLnBrk="0" hangingPunct="1">
                        <a:lnSpc>
                          <a:spcPct val="120000"/>
                        </a:lnSpc>
                      </a:pPr>
                      <a:r>
                        <a:rPr lang="en-US" altLang="zh-CN"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5.</a:t>
                      </a:r>
                      <a:r>
                        <a:rPr lang="zh-CN" altLang="en-US"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保留建筑办理相关验收手续后，可向房地产登记部门申请办理房地产权登记。</a:t>
                      </a:r>
                      <a:endParaRPr lang="zh-CN" altLang="en-US" sz="800" b="0" i="0" u="none" strike="noStrike" kern="1200" dirty="0">
                        <a:solidFill>
                          <a:schemeClr val="bg1"/>
                        </a:solidFill>
                        <a:effectLst/>
                        <a:latin typeface="微软雅黑" panose="020B0503020204020204" pitchFamily="34" charset="-122"/>
                        <a:ea typeface="微软雅黑" panose="020B0503020204020204" pitchFamily="34" charset="-122"/>
                        <a:cs typeface="+mn-cs"/>
                      </a:endParaRPr>
                    </a:p>
                  </a:txBody>
                  <a:tcPr anchor="ctr">
                    <a:solidFill>
                      <a:srgbClr val="70A9DB"/>
                    </a:solidFill>
                  </a:tcPr>
                </a:tc>
              </a:tr>
              <a:tr h="1335599">
                <a:tc>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拆除重建</a:t>
                      </a:r>
                      <a:endParaRPr lang="zh-CN" altLang="en-US"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229" marR="5229" marT="5229" marB="0" anchor="ctr">
                    <a:solidFill>
                      <a:srgbClr val="BDD7EE"/>
                    </a:solidFill>
                  </a:tcPr>
                </a:tc>
                <a:tc>
                  <a:txBody>
                    <a:bodyPr/>
                    <a:lstStyle/>
                    <a:p>
                      <a:pPr marL="0" algn="l" defTabSz="270022" rtl="0" eaLnBrk="1" fontAlgn="ctr" latinLnBrk="0" hangingPunct="1">
                        <a:lnSpc>
                          <a:spcPct val="120000"/>
                        </a:lnSpc>
                      </a:pPr>
                      <a:r>
                        <a:rPr lang="en-US" altLang="zh-CN"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1.</a:t>
                      </a:r>
                      <a:r>
                        <a:rPr lang="zh-CN" altLang="en-US"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 改造方案、项目认定由所在镇政府（街道办事处）审批。</a:t>
                      </a:r>
                      <a:endParaRPr lang="en-US" altLang="zh-CN"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endParaRPr>
                    </a:p>
                    <a:p>
                      <a:pPr marL="0" algn="l" defTabSz="270022" rtl="0" eaLnBrk="1" fontAlgn="ctr" latinLnBrk="0" hangingPunct="1">
                        <a:lnSpc>
                          <a:spcPct val="120000"/>
                        </a:lnSpc>
                      </a:pPr>
                      <a:r>
                        <a:rPr lang="en-US" altLang="zh-CN"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2.</a:t>
                      </a:r>
                      <a:r>
                        <a:rPr lang="zh-CN" altLang="en-US"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在不改变用地功能的前提下，可申请延长土地使用年限。</a:t>
                      </a:r>
                      <a:endParaRPr lang="en-US" altLang="zh-CN"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endParaRPr>
                    </a:p>
                    <a:p>
                      <a:pPr marL="0" algn="l" defTabSz="270022" rtl="0" eaLnBrk="1" fontAlgn="ctr" latinLnBrk="0" hangingPunct="1">
                        <a:lnSpc>
                          <a:spcPct val="120000"/>
                        </a:lnSpc>
                      </a:pPr>
                      <a:r>
                        <a:rPr lang="en-US" altLang="zh-CN"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3.</a:t>
                      </a:r>
                      <a:r>
                        <a:rPr lang="zh-CN" altLang="en-US"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符合有关规划要求，可申请增加土地容积率，可通过协议出让或流转方式转变用地功能（不涉及商品住宅开发建设）</a:t>
                      </a:r>
                      <a:endParaRPr lang="en-US" altLang="zh-CN"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endParaRPr>
                    </a:p>
                  </a:txBody>
                  <a:tcPr anchor="ctr">
                    <a:solidFill>
                      <a:srgbClr val="70A9DB"/>
                    </a:solidFill>
                  </a:tcPr>
                </a:tc>
              </a:tr>
              <a:tr h="499254">
                <a:tc>
                  <a:txBody>
                    <a:bodyPr/>
                    <a:lstStyle/>
                    <a:p>
                      <a:pPr algn="ctr" fontAlgn="ctr"/>
                      <a:r>
                        <a:rPr lang="zh-CN" altLang="en-US" sz="1000" b="0" i="0" u="none" strike="noStrike" dirty="0" smtClean="0">
                          <a:solidFill>
                            <a:srgbClr val="000000"/>
                          </a:solidFill>
                          <a:effectLst/>
                          <a:latin typeface="微软雅黑" panose="020B0503020204020204" pitchFamily="34" charset="-122"/>
                          <a:ea typeface="微软雅黑" panose="020B0503020204020204" pitchFamily="34" charset="-122"/>
                        </a:rPr>
                        <a:t>生态修复类</a:t>
                      </a:r>
                      <a:endParaRPr lang="zh-CN" altLang="en-US"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229" marR="5229" marT="5229" marB="0" anchor="ctr">
                    <a:solidFill>
                      <a:srgbClr val="8DB8E2"/>
                    </a:solidFill>
                  </a:tcPr>
                </a:tc>
                <a:tc>
                  <a:txBody>
                    <a:bodyPr/>
                    <a:lstStyle/>
                    <a:p>
                      <a:pPr marL="0" algn="l" defTabSz="270022" rtl="0" eaLnBrk="1" fontAlgn="ctr" latinLnBrk="0" hangingPunct="1">
                        <a:lnSpc>
                          <a:spcPct val="120000"/>
                        </a:lnSpc>
                      </a:pPr>
                      <a:r>
                        <a:rPr lang="zh-CN" altLang="en-US"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改造方案、项目认定由所在镇政府（街道办事处）审批。</a:t>
                      </a:r>
                      <a:endParaRPr lang="zh-CN" altLang="en-US" sz="800" b="0" i="0" u="none" strike="noStrike" kern="1200" dirty="0">
                        <a:solidFill>
                          <a:schemeClr val="bg1"/>
                        </a:solidFill>
                        <a:effectLst/>
                        <a:latin typeface="微软雅黑" panose="020B0503020204020204" pitchFamily="34" charset="-122"/>
                        <a:ea typeface="微软雅黑" panose="020B0503020204020204" pitchFamily="34" charset="-122"/>
                        <a:cs typeface="+mn-cs"/>
                      </a:endParaRPr>
                    </a:p>
                  </a:txBody>
                  <a:tcPr anchor="ctr">
                    <a:solidFill>
                      <a:srgbClr val="8DB8E2"/>
                    </a:solidFill>
                  </a:tcPr>
                </a:tc>
              </a:tr>
              <a:tr h="927187">
                <a:tc>
                  <a:txBody>
                    <a:bodyPr/>
                    <a:lstStyle/>
                    <a:p>
                      <a:pPr algn="ctr" fontAlgn="ctr"/>
                      <a:r>
                        <a:rPr lang="zh-CN" altLang="en-US" sz="1000" u="none" strike="noStrike" dirty="0" smtClean="0">
                          <a:effectLst/>
                          <a:latin typeface="微软雅黑" panose="020B0503020204020204" pitchFamily="34" charset="-122"/>
                          <a:ea typeface="微软雅黑" panose="020B0503020204020204" pitchFamily="34" charset="-122"/>
                        </a:rPr>
                        <a:t>局部</a:t>
                      </a:r>
                      <a:r>
                        <a:rPr lang="zh-CN" altLang="en-US" sz="1000" u="none" strike="noStrike" dirty="0">
                          <a:effectLst/>
                          <a:latin typeface="微软雅黑" panose="020B0503020204020204" pitchFamily="34" charset="-122"/>
                          <a:ea typeface="微软雅黑" panose="020B0503020204020204" pitchFamily="34" charset="-122"/>
                        </a:rPr>
                        <a:t>加建</a:t>
                      </a:r>
                      <a:endParaRPr lang="zh-CN" altLang="en-US"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229" marR="5229" marT="5229" marB="0" anchor="ctr">
                    <a:solidFill>
                      <a:srgbClr val="70A9DB"/>
                    </a:solidFill>
                  </a:tcPr>
                </a:tc>
                <a:tc>
                  <a:txBody>
                    <a:bodyPr/>
                    <a:lstStyle/>
                    <a:p>
                      <a:pPr marL="0" algn="l" defTabSz="270022" rtl="0" eaLnBrk="1" fontAlgn="ctr" latinLnBrk="0" hangingPunct="1">
                        <a:lnSpc>
                          <a:spcPct val="120000"/>
                        </a:lnSpc>
                      </a:pPr>
                      <a:r>
                        <a:rPr lang="en-US" altLang="zh-CN"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1.</a:t>
                      </a:r>
                      <a:r>
                        <a:rPr lang="zh-CN" altLang="en-US"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改造方案、项目认定由所在镇政府（街道办事处）审批。</a:t>
                      </a:r>
                      <a:endParaRPr lang="en-US" altLang="zh-CN"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endParaRPr>
                    </a:p>
                    <a:p>
                      <a:pPr marL="0" algn="l" defTabSz="270022" rtl="0" eaLnBrk="1" fontAlgn="ctr" latinLnBrk="0" hangingPunct="1">
                        <a:lnSpc>
                          <a:spcPct val="120000"/>
                        </a:lnSpc>
                      </a:pPr>
                      <a:r>
                        <a:rPr lang="en-US" altLang="zh-CN"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2.</a:t>
                      </a:r>
                      <a:r>
                        <a:rPr lang="zh-CN" altLang="en-US"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改造项目在取得合法房地产权证、符合有关规划要求、不改变用地功能及使用年限的前提下，可申请增加土地容积率。</a:t>
                      </a:r>
                      <a:endParaRPr lang="zh-CN" altLang="en-US" sz="800" b="0" i="0" u="none" strike="noStrike" kern="1200" dirty="0">
                        <a:solidFill>
                          <a:schemeClr val="bg1"/>
                        </a:solidFill>
                        <a:effectLst/>
                        <a:latin typeface="微软雅黑" panose="020B0503020204020204" pitchFamily="34" charset="-122"/>
                        <a:ea typeface="微软雅黑" panose="020B0503020204020204" pitchFamily="34" charset="-122"/>
                        <a:cs typeface="+mn-cs"/>
                      </a:endParaRPr>
                    </a:p>
                  </a:txBody>
                  <a:tcPr anchor="ctr">
                    <a:solidFill>
                      <a:srgbClr val="8DB8E2"/>
                    </a:solidFill>
                  </a:tcPr>
                </a:tc>
              </a:tr>
              <a:tr h="713221">
                <a:tc>
                  <a:txBody>
                    <a:bodyPr/>
                    <a:lstStyle/>
                    <a:p>
                      <a:pPr algn="ctr" fontAlgn="ctr"/>
                      <a:r>
                        <a:rPr lang="zh-CN" altLang="en-US" sz="1000" b="0" i="0" u="none" strike="noStrike" dirty="0" smtClean="0">
                          <a:solidFill>
                            <a:srgbClr val="000000"/>
                          </a:solidFill>
                          <a:effectLst/>
                          <a:latin typeface="微软雅黑" panose="020B0503020204020204" pitchFamily="34" charset="-122"/>
                          <a:ea typeface="微软雅黑" panose="020B0503020204020204" pitchFamily="34" charset="-122"/>
                        </a:rPr>
                        <a:t>历史文化保护类</a:t>
                      </a:r>
                      <a:endParaRPr lang="en-US" altLang="zh-CN" sz="1000" b="0" i="0" u="none" strike="noStrike" dirty="0" smtClean="0">
                        <a:solidFill>
                          <a:srgbClr val="000000"/>
                        </a:solidFill>
                        <a:effectLst/>
                        <a:latin typeface="微软雅黑" panose="020B0503020204020204" pitchFamily="34" charset="-122"/>
                        <a:ea typeface="微软雅黑" panose="020B0503020204020204" pitchFamily="34" charset="-122"/>
                      </a:endParaRPr>
                    </a:p>
                  </a:txBody>
                  <a:tcPr marL="5229" marR="5229" marT="5229" marB="0" anchor="ctr">
                    <a:solidFill>
                      <a:srgbClr val="70A9DB"/>
                    </a:solidFill>
                  </a:tcPr>
                </a:tc>
                <a:tc>
                  <a:txBody>
                    <a:bodyPr/>
                    <a:lstStyle/>
                    <a:p>
                      <a:pPr marL="0" algn="l" defTabSz="270022" rtl="0" eaLnBrk="1" fontAlgn="ctr" latinLnBrk="0" hangingPunct="1">
                        <a:lnSpc>
                          <a:spcPct val="120000"/>
                        </a:lnSpc>
                      </a:pPr>
                      <a:r>
                        <a:rPr lang="zh-CN" altLang="en-US" sz="800" b="0" i="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改造方案、项目认定由所在镇政府（街道办事处）审批。</a:t>
                      </a:r>
                      <a:endParaRPr lang="zh-CN" altLang="en-US" sz="800" b="0" i="0" u="none" strike="noStrike" kern="1200" dirty="0">
                        <a:solidFill>
                          <a:schemeClr val="bg1"/>
                        </a:solidFill>
                        <a:effectLst/>
                        <a:latin typeface="微软雅黑" panose="020B0503020204020204" pitchFamily="34" charset="-122"/>
                        <a:ea typeface="微软雅黑" panose="020B0503020204020204" pitchFamily="34" charset="-122"/>
                        <a:cs typeface="+mn-cs"/>
                      </a:endParaRPr>
                    </a:p>
                  </a:txBody>
                  <a:tcPr anchor="ctr">
                    <a:solidFill>
                      <a:srgbClr val="8DB8E2"/>
                    </a:solidFill>
                  </a:tcPr>
                </a:tc>
              </a:tr>
              <a:tr h="925824">
                <a:tc gridSpan="2">
                  <a:txBody>
                    <a:bodyPr/>
                    <a:lstStyle/>
                    <a:p>
                      <a:pPr algn="ctr" fontAlgn="ctr"/>
                      <a:r>
                        <a:rPr lang="zh-CN" altLang="en-US" sz="800" b="0" i="0" u="none" strike="noStrike" dirty="0" smtClean="0">
                          <a:solidFill>
                            <a:srgbClr val="000000"/>
                          </a:solidFill>
                          <a:effectLst/>
                          <a:latin typeface="微软雅黑" panose="020B0503020204020204" pitchFamily="34" charset="-122"/>
                          <a:ea typeface="微软雅黑" panose="020B0503020204020204" pitchFamily="34" charset="-122"/>
                        </a:rPr>
                        <a:t>备注：若涉及商品住宅开发需由政府收回后以公开出让的方式改造。</a:t>
                      </a:r>
                      <a:endParaRPr lang="en-US" altLang="zh-CN" sz="800" b="0" i="0" u="none" strike="noStrike" dirty="0" smtClean="0">
                        <a:solidFill>
                          <a:srgbClr val="000000"/>
                        </a:solidFill>
                        <a:effectLst/>
                        <a:latin typeface="微软雅黑" panose="020B0503020204020204" pitchFamily="34" charset="-122"/>
                        <a:ea typeface="微软雅黑" panose="020B0503020204020204" pitchFamily="34" charset="-122"/>
                      </a:endParaRPr>
                    </a:p>
                  </a:txBody>
                  <a:tcPr marL="137160" marR="137160" marT="137160" marB="137160" anchor="ctr">
                    <a:solidFill>
                      <a:srgbClr val="70A9DB"/>
                    </a:solidFill>
                  </a:tcPr>
                </a:tc>
                <a:tc hMerge="1">
                  <a:txBody>
                    <a:bodyPr/>
                    <a:lstStyle/>
                    <a:p>
                      <a:pPr marL="0" algn="ctr" defTabSz="270022" rtl="0" eaLnBrk="1" fontAlgn="ctr" latinLnBrk="0" hangingPunct="1">
                        <a:lnSpc>
                          <a:spcPct val="120000"/>
                        </a:lnSpc>
                      </a:pPr>
                      <a:endParaRPr lang="zh-CN" altLang="en-US" sz="800" b="0" i="0" u="none" strike="noStrike" kern="1200" dirty="0">
                        <a:solidFill>
                          <a:schemeClr val="bg1"/>
                        </a:solidFill>
                        <a:effectLst/>
                        <a:latin typeface="微软雅黑" panose="020B0503020204020204" pitchFamily="34" charset="-122"/>
                        <a:ea typeface="微软雅黑" panose="020B0503020204020204" pitchFamily="34" charset="-122"/>
                        <a:cs typeface="+mn-cs"/>
                      </a:endParaRPr>
                    </a:p>
                  </a:txBody>
                  <a:tcPr anchor="ctr">
                    <a:solidFill>
                      <a:srgbClr val="8DB8E2"/>
                    </a:solidFill>
                  </a:tcPr>
                </a:tc>
              </a:tr>
            </a:tbl>
          </a:graphicData>
        </a:graphic>
      </p:graphicFrame>
      <p:sp>
        <p:nvSpPr>
          <p:cNvPr id="17410" name="Text Box 3"/>
          <p:cNvSpPr txBox="1">
            <a:spLocks noChangeArrowheads="1"/>
          </p:cNvSpPr>
          <p:nvPr/>
        </p:nvSpPr>
        <p:spPr bwMode="auto">
          <a:xfrm>
            <a:off x="1008063" y="5759450"/>
            <a:ext cx="2592387" cy="701675"/>
          </a:xfrm>
          <a:prstGeom prst="rect">
            <a:avLst/>
          </a:prstGeom>
          <a:solidFill>
            <a:srgbClr val="94BAE4"/>
          </a:solidFill>
          <a:ln w="9525">
            <a:noFill/>
            <a:miter lim="800000"/>
            <a:headEnd/>
            <a:tailEnd/>
          </a:ln>
        </p:spPr>
        <p:txBody>
          <a:bodyPr>
            <a:spAutoFit/>
          </a:bodyPr>
          <a:lstStyle/>
          <a:p>
            <a:pPr>
              <a:spcBef>
                <a:spcPct val="50000"/>
              </a:spcBef>
            </a:pPr>
            <a:endParaRPr lang="zh-CN" altLang="en-US" sz="1000">
              <a:solidFill>
                <a:schemeClr val="bg1"/>
              </a:solidFill>
              <a:ea typeface="仿宋_GB2312" pitchFamily="49" charset="-122"/>
            </a:endParaRPr>
          </a:p>
          <a:p>
            <a:pPr>
              <a:spcBef>
                <a:spcPct val="50000"/>
              </a:spcBef>
            </a:pPr>
            <a:r>
              <a:rPr lang="zh-CN" altLang="en-US" sz="1000">
                <a:solidFill>
                  <a:schemeClr val="bg1"/>
                </a:solidFill>
                <a:ea typeface="仿宋_GB2312" pitchFamily="49" charset="-122"/>
              </a:rPr>
              <a:t>改造方案、项目认定由区三改办审批。</a:t>
            </a:r>
          </a:p>
          <a:p>
            <a:pPr>
              <a:spcBef>
                <a:spcPct val="50000"/>
              </a:spcBef>
            </a:pPr>
            <a:endParaRPr lang="zh-CN" altLang="en-US" sz="1000">
              <a:solidFill>
                <a:schemeClr val="bg1"/>
              </a:solidFill>
              <a:ea typeface="仿宋_GB2312" pitchFamily="49" charset="-122"/>
            </a:endParaRPr>
          </a:p>
        </p:txBody>
      </p:sp>
      <p:sp>
        <p:nvSpPr>
          <p:cNvPr id="17411" name="Text Box 4"/>
          <p:cNvSpPr txBox="1">
            <a:spLocks noChangeArrowheads="1"/>
          </p:cNvSpPr>
          <p:nvPr/>
        </p:nvSpPr>
        <p:spPr bwMode="auto">
          <a:xfrm>
            <a:off x="1008063" y="2951163"/>
            <a:ext cx="2592387" cy="501650"/>
          </a:xfrm>
          <a:prstGeom prst="rect">
            <a:avLst/>
          </a:prstGeom>
          <a:solidFill>
            <a:srgbClr val="8FB4FF"/>
          </a:solidFill>
          <a:ln w="9525">
            <a:noFill/>
            <a:miter lim="800000"/>
            <a:headEnd/>
            <a:tailEnd/>
          </a:ln>
        </p:spPr>
        <p:txBody>
          <a:bodyPr>
            <a:spAutoFit/>
          </a:bodyPr>
          <a:lstStyle/>
          <a:p>
            <a:pPr>
              <a:spcBef>
                <a:spcPct val="50000"/>
              </a:spcBef>
            </a:pPr>
            <a:r>
              <a:rPr lang="en-US" altLang="zh-CN" sz="900">
                <a:solidFill>
                  <a:schemeClr val="bg1"/>
                </a:solidFill>
                <a:ea typeface="仿宋_GB2312" pitchFamily="49" charset="-122"/>
              </a:rPr>
              <a:t>1.</a:t>
            </a:r>
            <a:r>
              <a:rPr lang="zh-CN" altLang="en-US" sz="900">
                <a:solidFill>
                  <a:schemeClr val="bg1"/>
                </a:solidFill>
                <a:ea typeface="仿宋_GB2312" pitchFamily="49" charset="-122"/>
              </a:rPr>
              <a:t>工业升级改造类改造方案、项目认定由所在镇政府（街道办事处）审批，其他类由区“三旧”改造主管部门审批。</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25" y="0"/>
          <a:ext cx="3600425" cy="7199314"/>
        </p:xfrm>
        <a:graphic>
          <a:graphicData uri="http://schemas.openxmlformats.org/drawingml/2006/table">
            <a:tbl>
              <a:tblPr firstRow="1">
                <a:tableStyleId>{3C2FFA5D-87B4-456A-9821-1D502468CF0F}</a:tableStyleId>
              </a:tblPr>
              <a:tblGrid>
                <a:gridCol w="1872208"/>
                <a:gridCol w="1728217"/>
              </a:tblGrid>
              <a:tr h="291308">
                <a:tc gridSpan="2">
                  <a:txBody>
                    <a:bodyPr/>
                    <a:lstStyle/>
                    <a:p>
                      <a:pPr marL="0" marR="0" indent="0" algn="ctr" defTabSz="270022" rtl="0" eaLnBrk="1" fontAlgn="ctr" latinLnBrk="0" hangingPunct="1">
                        <a:lnSpc>
                          <a:spcPct val="100000"/>
                        </a:lnSpc>
                        <a:spcBef>
                          <a:spcPts val="0"/>
                        </a:spcBef>
                        <a:spcAft>
                          <a:spcPts val="0"/>
                        </a:spcAft>
                        <a:buClrTx/>
                        <a:buSzTx/>
                        <a:buFontTx/>
                        <a:buNone/>
                        <a:tabLst/>
                        <a:defRPr/>
                      </a:pPr>
                      <a:r>
                        <a:rPr lang="zh-CN" altLang="en-US" sz="1100" u="none" strike="noStrike" dirty="0" smtClean="0">
                          <a:effectLst/>
                          <a:latin typeface="微软雅黑" panose="020B0503020204020204" pitchFamily="34" charset="-122"/>
                          <a:ea typeface="微软雅黑" panose="020B0503020204020204" pitchFamily="34" charset="-122"/>
                        </a:rPr>
                        <a:t>城市更新（“三旧”改造）项目实施流程一览表</a:t>
                      </a:r>
                      <a:endParaRPr lang="zh-CN" altLang="en-US" sz="1100" b="0" i="0" u="none" strike="noStrike" dirty="0" smtClean="0">
                        <a:solidFill>
                          <a:srgbClr val="000000"/>
                        </a:solidFill>
                        <a:effectLst/>
                        <a:latin typeface="微软雅黑" panose="020B0503020204020204" pitchFamily="34" charset="-122"/>
                        <a:ea typeface="微软雅黑" panose="020B0503020204020204" pitchFamily="34" charset="-122"/>
                      </a:endParaRPr>
                    </a:p>
                  </a:txBody>
                  <a:tcPr marL="5666" marR="5666" marT="5666" marB="0" anchor="ctr">
                    <a:solidFill>
                      <a:srgbClr val="79B0E2"/>
                    </a:solidFill>
                  </a:tcPr>
                </a:tc>
                <a:tc hMerge="1">
                  <a:txBody>
                    <a:bodyPr/>
                    <a:lstStyle/>
                    <a:p>
                      <a:pPr marL="0" marR="0" indent="0" algn="ctr" defTabSz="270022" rtl="0" eaLnBrk="1" fontAlgn="ctr" latinLnBrk="0" hangingPunct="1">
                        <a:lnSpc>
                          <a:spcPct val="100000"/>
                        </a:lnSpc>
                        <a:spcBef>
                          <a:spcPts val="0"/>
                        </a:spcBef>
                        <a:spcAft>
                          <a:spcPts val="0"/>
                        </a:spcAft>
                        <a:buClrTx/>
                        <a:buSzTx/>
                        <a:buFontTx/>
                        <a:buNone/>
                        <a:tabLst/>
                        <a:defRPr/>
                      </a:pPr>
                      <a:endParaRPr lang="zh-CN" altLang="en-US" sz="1100" b="0" i="0" u="none" strike="noStrike" dirty="0" smtClean="0">
                        <a:solidFill>
                          <a:srgbClr val="000000"/>
                        </a:solidFill>
                        <a:effectLst/>
                        <a:latin typeface="微软雅黑" panose="020B0503020204020204" pitchFamily="34" charset="-122"/>
                        <a:ea typeface="微软雅黑" panose="020B0503020204020204" pitchFamily="34" charset="-122"/>
                      </a:endParaRPr>
                    </a:p>
                  </a:txBody>
                  <a:tcPr marL="5666" marR="5666" marT="5666" marB="0" anchor="ctr">
                    <a:solidFill>
                      <a:srgbClr val="79B0E2"/>
                    </a:solidFill>
                  </a:tcPr>
                </a:tc>
              </a:tr>
              <a:tr h="335033">
                <a:tc>
                  <a:txBody>
                    <a:bodyPr/>
                    <a:lstStyle/>
                    <a:p>
                      <a:pPr marL="0" algn="ctr" defTabSz="270022" rtl="0" eaLnBrk="1" fontAlgn="ctr" latinLnBrk="0" hangingPunct="1"/>
                      <a:r>
                        <a:rPr lang="zh-CN" altLang="en-US" sz="110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具体步骤</a:t>
                      </a:r>
                      <a:endParaRPr lang="zh-CN" altLang="en-US" sz="1100" u="none" strike="noStrike" kern="1200" dirty="0">
                        <a:solidFill>
                          <a:schemeClr val="bg1"/>
                        </a:solidFill>
                        <a:effectLst/>
                        <a:latin typeface="微软雅黑" panose="020B0503020204020204" pitchFamily="34" charset="-122"/>
                        <a:ea typeface="微软雅黑" panose="020B0503020204020204" pitchFamily="34" charset="-122"/>
                        <a:cs typeface="+mn-cs"/>
                      </a:endParaRPr>
                    </a:p>
                  </a:txBody>
                  <a:tcPr marL="5666" marR="5666" marT="5666" marB="0" anchor="ctr"/>
                </a:tc>
                <a:tc>
                  <a:txBody>
                    <a:bodyPr/>
                    <a:lstStyle/>
                    <a:p>
                      <a:pPr marL="0" algn="ctr" defTabSz="270022" rtl="0" eaLnBrk="1" fontAlgn="ctr" latinLnBrk="0" hangingPunct="1"/>
                      <a:r>
                        <a:rPr lang="zh-CN" altLang="en-US" sz="110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办理单位</a:t>
                      </a:r>
                      <a:r>
                        <a:rPr lang="en-US" altLang="zh-CN" sz="110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a:t>
                      </a:r>
                      <a:r>
                        <a:rPr lang="zh-CN" altLang="en-US" sz="1100" u="none" strike="noStrike" kern="1200" dirty="0" smtClean="0">
                          <a:solidFill>
                            <a:schemeClr val="bg1"/>
                          </a:solidFill>
                          <a:effectLst/>
                          <a:latin typeface="微软雅黑" panose="020B0503020204020204" pitchFamily="34" charset="-122"/>
                          <a:ea typeface="微软雅黑" panose="020B0503020204020204" pitchFamily="34" charset="-122"/>
                          <a:cs typeface="+mn-cs"/>
                        </a:rPr>
                        <a:t>指引</a:t>
                      </a:r>
                      <a:endParaRPr lang="zh-CN" altLang="en-US" sz="1100" u="none" strike="noStrike" kern="1200" dirty="0">
                        <a:solidFill>
                          <a:schemeClr val="bg1"/>
                        </a:solidFill>
                        <a:effectLst/>
                        <a:latin typeface="微软雅黑" panose="020B0503020204020204" pitchFamily="34" charset="-122"/>
                        <a:ea typeface="微软雅黑" panose="020B0503020204020204" pitchFamily="34" charset="-122"/>
                        <a:cs typeface="+mn-cs"/>
                      </a:endParaRPr>
                    </a:p>
                  </a:txBody>
                  <a:tcPr marL="5666" marR="5666" marT="5666" marB="0" anchor="ctr"/>
                </a:tc>
              </a:tr>
              <a:tr h="582618">
                <a:tc>
                  <a:txBody>
                    <a:bodyPr/>
                    <a:lstStyle/>
                    <a:p>
                      <a:pPr marL="0" algn="ctr" defTabSz="270022" rtl="0" eaLnBrk="1" fontAlgn="ctr" latinLnBrk="0" hangingPunct="1"/>
                      <a:r>
                        <a:rPr lang="zh-CN" altLang="en-US" sz="11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项目咨询</a:t>
                      </a:r>
                      <a:endParaRPr lang="zh-CN" altLang="en-US" sz="11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marL="5666" marR="5666" marT="5666" marB="0" anchor="ctr"/>
                </a:tc>
                <a:tc>
                  <a:txBody>
                    <a:bodyPr/>
                    <a:lstStyle/>
                    <a:p>
                      <a:pPr marL="0" algn="ctr" defTabSz="270022" rtl="0" eaLnBrk="1" fontAlgn="ctr" latinLnBrk="0" hangingPunct="1"/>
                      <a:r>
                        <a:rPr lang="zh-CN" altLang="en-US"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镇政府（街道办事处）</a:t>
                      </a:r>
                      <a:endParaRPr lang="en-US" altLang="zh-CN"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endParaRPr>
                    </a:p>
                    <a:p>
                      <a:pPr marL="0" algn="ctr" defTabSz="270022" rtl="0" eaLnBrk="1" fontAlgn="ctr" latinLnBrk="0" hangingPunct="1"/>
                      <a:r>
                        <a:rPr lang="zh-CN" altLang="en-US"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区城市更新发展中心</a:t>
                      </a:r>
                      <a:endParaRPr lang="zh-CN" altLang="en-US" sz="9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tc>
              </a:tr>
              <a:tr h="230682">
                <a:tc>
                  <a:txBody>
                    <a:bodyPr/>
                    <a:lstStyle/>
                    <a:p>
                      <a:pPr marL="0" marR="0" indent="0" algn="ctr" defTabSz="270022" rtl="0" eaLnBrk="1" fontAlgn="ctr" latinLnBrk="0" hangingPunct="1">
                        <a:lnSpc>
                          <a:spcPct val="100000"/>
                        </a:lnSpc>
                        <a:spcBef>
                          <a:spcPts val="0"/>
                        </a:spcBef>
                        <a:spcAft>
                          <a:spcPts val="0"/>
                        </a:spcAft>
                        <a:buClrTx/>
                        <a:buSzTx/>
                        <a:buFontTx/>
                        <a:buNone/>
                        <a:tabLst/>
                        <a:defRPr/>
                      </a:pPr>
                      <a:r>
                        <a:rPr lang="zh-CN" altLang="en-US" sz="1100" b="0" i="0" kern="1200" dirty="0" smtClean="0">
                          <a:solidFill>
                            <a:schemeClr val="dk1"/>
                          </a:solidFill>
                          <a:effectLst/>
                          <a:latin typeface="+mn-lt"/>
                          <a:ea typeface="+mn-ea"/>
                          <a:cs typeface="+mn-cs"/>
                        </a:rPr>
                        <a:t>▼</a:t>
                      </a:r>
                      <a:endParaRPr lang="zh-CN" altLang="en-US" sz="1100" u="none" strike="noStrike" kern="1200" dirty="0" smtClean="0">
                        <a:solidFill>
                          <a:schemeClr val="dk1"/>
                        </a:solidFill>
                        <a:effectLst/>
                        <a:latin typeface="微软雅黑" panose="020B0503020204020204" pitchFamily="34" charset="-122"/>
                        <a:ea typeface="微软雅黑" panose="020B0503020204020204" pitchFamily="34" charset="-122"/>
                        <a:cs typeface="+mn-cs"/>
                      </a:endParaRPr>
                    </a:p>
                  </a:txBody>
                  <a:tcPr marL="5666" marR="5666" marT="5666" marB="0" anchor="ctr"/>
                </a:tc>
                <a:tc>
                  <a:txBody>
                    <a:bodyPr/>
                    <a:lstStyle/>
                    <a:p>
                      <a:pPr marL="0" marR="0" indent="0" algn="ctr" defTabSz="270022" rtl="0" eaLnBrk="1" fontAlgn="ctr" latinLnBrk="0" hangingPunct="1">
                        <a:lnSpc>
                          <a:spcPct val="100000"/>
                        </a:lnSpc>
                        <a:spcBef>
                          <a:spcPts val="0"/>
                        </a:spcBef>
                        <a:spcAft>
                          <a:spcPts val="0"/>
                        </a:spcAft>
                        <a:buClrTx/>
                        <a:buSzTx/>
                        <a:buFontTx/>
                        <a:buNone/>
                        <a:tabLst/>
                        <a:defRPr/>
                      </a:pPr>
                      <a:endParaRPr lang="zh-CN" altLang="en-US"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endParaRPr>
                    </a:p>
                  </a:txBody>
                  <a:tcPr anchor="ctr">
                    <a:solidFill>
                      <a:schemeClr val="tx2">
                        <a:lumMod val="20000"/>
                        <a:lumOff val="80000"/>
                      </a:schemeClr>
                    </a:solidFill>
                  </a:tcPr>
                </a:tc>
              </a:tr>
              <a:tr h="507501">
                <a:tc>
                  <a:txBody>
                    <a:bodyPr/>
                    <a:lstStyle/>
                    <a:p>
                      <a:pPr marL="0" algn="ctr" defTabSz="270022" rtl="0" eaLnBrk="1" fontAlgn="ctr" latinLnBrk="0" hangingPunct="1"/>
                      <a:r>
                        <a:rPr lang="zh-CN" altLang="en-US" sz="1100" u="none" strike="noStrike" kern="1200" dirty="0">
                          <a:effectLst/>
                          <a:latin typeface="微软雅黑" panose="020B0503020204020204" pitchFamily="34" charset="-122"/>
                          <a:ea typeface="微软雅黑" panose="020B0503020204020204" pitchFamily="34" charset="-122"/>
                        </a:rPr>
                        <a:t>项目认定</a:t>
                      </a:r>
                      <a:endParaRPr lang="zh-CN" altLang="en-US" sz="11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marL="5666" marR="5666" marT="5666" marB="0" anchor="ctr"/>
                </a:tc>
                <a:tc>
                  <a:txBody>
                    <a:bodyPr/>
                    <a:lstStyle/>
                    <a:p>
                      <a:pPr marL="0" marR="0" indent="0" algn="ctr" defTabSz="270022" rtl="0" eaLnBrk="1" fontAlgn="ctr" latinLnBrk="0" hangingPunct="1">
                        <a:lnSpc>
                          <a:spcPct val="100000"/>
                        </a:lnSpc>
                        <a:spcBef>
                          <a:spcPts val="0"/>
                        </a:spcBef>
                        <a:spcAft>
                          <a:spcPts val="0"/>
                        </a:spcAft>
                        <a:buClrTx/>
                        <a:buSzTx/>
                        <a:buFontTx/>
                        <a:buNone/>
                        <a:tabLst/>
                        <a:defRPr/>
                      </a:pPr>
                      <a:r>
                        <a:rPr lang="zh-CN" altLang="en-US"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详见</a:t>
                      </a:r>
                      <a:r>
                        <a:rPr lang="en-US" altLang="zh-CN"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a:t>
                      </a:r>
                      <a:r>
                        <a:rPr lang="zh-CN" altLang="en-US"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城市更新（“三旧”改造）公众指南分册一</a:t>
                      </a:r>
                      <a:r>
                        <a:rPr lang="en-US" altLang="zh-CN"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a:t>
                      </a:r>
                      <a:endParaRPr lang="zh-CN" altLang="en-US" sz="9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tc>
              </a:tr>
              <a:tr h="261440">
                <a:tc>
                  <a:txBody>
                    <a:bodyPr/>
                    <a:lstStyle/>
                    <a:p>
                      <a:pPr marL="0" marR="0" indent="0" algn="ctr" defTabSz="270022" rtl="0" eaLnBrk="1" fontAlgn="ctr" latinLnBrk="0" hangingPunct="1">
                        <a:lnSpc>
                          <a:spcPct val="100000"/>
                        </a:lnSpc>
                        <a:spcBef>
                          <a:spcPts val="0"/>
                        </a:spcBef>
                        <a:spcAft>
                          <a:spcPts val="0"/>
                        </a:spcAft>
                        <a:buClrTx/>
                        <a:buSzTx/>
                        <a:buFontTx/>
                        <a:buNone/>
                        <a:tabLst/>
                        <a:defRPr/>
                      </a:pPr>
                      <a:r>
                        <a:rPr lang="zh-CN" altLang="en-US" sz="1100" b="0" i="0" kern="1200" dirty="0" smtClean="0">
                          <a:solidFill>
                            <a:schemeClr val="dk1"/>
                          </a:solidFill>
                          <a:effectLst/>
                          <a:latin typeface="+mn-lt"/>
                          <a:ea typeface="+mn-ea"/>
                          <a:cs typeface="+mn-cs"/>
                        </a:rPr>
                        <a:t>▼</a:t>
                      </a:r>
                      <a:endParaRPr lang="zh-CN" altLang="en-US" sz="1100" u="none" strike="noStrike" kern="1200" dirty="0" smtClean="0">
                        <a:solidFill>
                          <a:schemeClr val="dk1"/>
                        </a:solidFill>
                        <a:effectLst/>
                        <a:latin typeface="微软雅黑" panose="020B0503020204020204" pitchFamily="34" charset="-122"/>
                        <a:ea typeface="微软雅黑" panose="020B0503020204020204" pitchFamily="34" charset="-122"/>
                        <a:cs typeface="+mn-cs"/>
                      </a:endParaRPr>
                    </a:p>
                  </a:txBody>
                  <a:tcPr marL="5666" marR="5666" marT="5666" marB="0" anchor="ctr"/>
                </a:tc>
                <a:tc>
                  <a:txBody>
                    <a:bodyPr/>
                    <a:lstStyle/>
                    <a:p>
                      <a:pPr marL="0" marR="0" indent="0" algn="ctr" defTabSz="270022" rtl="0" eaLnBrk="1" fontAlgn="ctr" latinLnBrk="0" hangingPunct="1">
                        <a:lnSpc>
                          <a:spcPct val="100000"/>
                        </a:lnSpc>
                        <a:spcBef>
                          <a:spcPts val="0"/>
                        </a:spcBef>
                        <a:spcAft>
                          <a:spcPts val="0"/>
                        </a:spcAft>
                        <a:buClrTx/>
                        <a:buSzTx/>
                        <a:buFontTx/>
                        <a:buNone/>
                        <a:tabLst/>
                        <a:defRPr/>
                      </a:pPr>
                      <a:endParaRPr lang="zh-CN" altLang="en-US" sz="1100" u="none" strike="noStrike" kern="1200" dirty="0" smtClean="0">
                        <a:solidFill>
                          <a:schemeClr val="dk1"/>
                        </a:solidFill>
                        <a:effectLst/>
                        <a:latin typeface="微软雅黑" panose="020B0503020204020204" pitchFamily="34" charset="-122"/>
                        <a:ea typeface="微软雅黑" panose="020B0503020204020204" pitchFamily="34" charset="-122"/>
                        <a:cs typeface="+mn-cs"/>
                      </a:endParaRPr>
                    </a:p>
                  </a:txBody>
                  <a:tcPr anchor="ctr">
                    <a:solidFill>
                      <a:schemeClr val="tx2">
                        <a:lumMod val="20000"/>
                        <a:lumOff val="80000"/>
                      </a:schemeClr>
                    </a:solidFill>
                  </a:tcPr>
                </a:tc>
              </a:tr>
              <a:tr h="1126939">
                <a:tc>
                  <a:txBody>
                    <a:bodyPr/>
                    <a:lstStyle/>
                    <a:p>
                      <a:pPr marL="0" algn="ctr" defTabSz="270022" rtl="0" eaLnBrk="1" fontAlgn="ctr" latinLnBrk="0" hangingPunct="1"/>
                      <a:r>
                        <a:rPr lang="zh-CN" altLang="en-US" sz="10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完善项目用地手续</a:t>
                      </a:r>
                      <a:endParaRPr lang="zh-CN" altLang="en-US" sz="10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marL="5666" marR="5666" marT="5666" marB="0" anchor="ctr"/>
                </a:tc>
                <a:tc>
                  <a:txBody>
                    <a:bodyPr/>
                    <a:lstStyle/>
                    <a:p>
                      <a:pPr marL="0" algn="ctr" defTabSz="270022" rtl="0" eaLnBrk="1" fontAlgn="ctr" latinLnBrk="0" hangingPunct="1"/>
                      <a:r>
                        <a:rPr lang="zh-CN" altLang="en-US"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国土相关部门</a:t>
                      </a:r>
                      <a:endParaRPr lang="zh-CN" altLang="en-US" sz="9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tc>
              </a:tr>
              <a:tr h="230682">
                <a:tc>
                  <a:txBody>
                    <a:bodyPr/>
                    <a:lstStyle/>
                    <a:p>
                      <a:pPr marL="0" marR="0" indent="0" algn="ctr" defTabSz="270022" rtl="0" eaLnBrk="1" fontAlgn="ctr" latinLnBrk="0" hangingPunct="1">
                        <a:lnSpc>
                          <a:spcPct val="100000"/>
                        </a:lnSpc>
                        <a:spcBef>
                          <a:spcPts val="0"/>
                        </a:spcBef>
                        <a:spcAft>
                          <a:spcPts val="0"/>
                        </a:spcAft>
                        <a:buClrTx/>
                        <a:buSzTx/>
                        <a:buFontTx/>
                        <a:buNone/>
                        <a:tabLst/>
                        <a:defRPr/>
                      </a:pPr>
                      <a:r>
                        <a:rPr lang="zh-CN" altLang="en-US" sz="1100" b="0" i="0" kern="1200" dirty="0" smtClean="0">
                          <a:solidFill>
                            <a:schemeClr val="dk1"/>
                          </a:solidFill>
                          <a:effectLst/>
                          <a:latin typeface="+mn-lt"/>
                          <a:ea typeface="+mn-ea"/>
                          <a:cs typeface="+mn-cs"/>
                        </a:rPr>
                        <a:t>▼</a:t>
                      </a:r>
                      <a:endParaRPr lang="zh-CN" altLang="en-US" sz="1100" u="none" strike="noStrike" kern="1200" dirty="0" smtClean="0">
                        <a:solidFill>
                          <a:schemeClr val="dk1"/>
                        </a:solidFill>
                        <a:effectLst/>
                        <a:latin typeface="微软雅黑" panose="020B0503020204020204" pitchFamily="34" charset="-122"/>
                        <a:ea typeface="微软雅黑" panose="020B0503020204020204" pitchFamily="34" charset="-122"/>
                        <a:cs typeface="+mn-cs"/>
                      </a:endParaRPr>
                    </a:p>
                  </a:txBody>
                  <a:tcPr marL="5666" marR="5666" marT="5666" marB="0" anchor="ctr"/>
                </a:tc>
                <a:tc>
                  <a:txBody>
                    <a:bodyPr/>
                    <a:lstStyle/>
                    <a:p>
                      <a:pPr marL="0" marR="0" indent="0" algn="ctr" defTabSz="270022" rtl="0" eaLnBrk="1" fontAlgn="ctr" latinLnBrk="0" hangingPunct="1">
                        <a:lnSpc>
                          <a:spcPct val="100000"/>
                        </a:lnSpc>
                        <a:spcBef>
                          <a:spcPts val="0"/>
                        </a:spcBef>
                        <a:spcAft>
                          <a:spcPts val="0"/>
                        </a:spcAft>
                        <a:buClrTx/>
                        <a:buSzTx/>
                        <a:buFontTx/>
                        <a:buNone/>
                        <a:tabLst/>
                        <a:defRPr/>
                      </a:pPr>
                      <a:endParaRPr lang="zh-CN" altLang="en-US"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endParaRPr>
                    </a:p>
                  </a:txBody>
                  <a:tcPr anchor="ctr">
                    <a:solidFill>
                      <a:schemeClr val="tx2">
                        <a:lumMod val="20000"/>
                        <a:lumOff val="80000"/>
                      </a:schemeClr>
                    </a:solidFill>
                  </a:tcPr>
                </a:tc>
              </a:tr>
              <a:tr h="523240">
                <a:tc>
                  <a:txBody>
                    <a:bodyPr/>
                    <a:lstStyle/>
                    <a:p>
                      <a:pPr marL="0" algn="ctr" defTabSz="270022" rtl="0" eaLnBrk="1" fontAlgn="ctr" latinLnBrk="0" hangingPunct="1"/>
                      <a:r>
                        <a:rPr lang="zh-CN" altLang="en-US" sz="11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项目报建</a:t>
                      </a:r>
                      <a:endParaRPr lang="zh-CN" altLang="en-US" sz="11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marL="5666" marR="5666" marT="5666" marB="0" anchor="ctr"/>
                </a:tc>
                <a:tc>
                  <a:txBody>
                    <a:bodyPr/>
                    <a:lstStyle/>
                    <a:p>
                      <a:pPr marL="0" marR="0" indent="0" algn="ctr" defTabSz="270022" rtl="0" eaLnBrk="1" fontAlgn="ctr" latinLnBrk="0" hangingPunct="1">
                        <a:lnSpc>
                          <a:spcPct val="100000"/>
                        </a:lnSpc>
                        <a:spcBef>
                          <a:spcPts val="0"/>
                        </a:spcBef>
                        <a:spcAft>
                          <a:spcPts val="0"/>
                        </a:spcAft>
                        <a:buClrTx/>
                        <a:buSzTx/>
                        <a:buFontTx/>
                        <a:buNone/>
                        <a:tabLst/>
                        <a:defRPr/>
                      </a:pPr>
                      <a:r>
                        <a:rPr lang="zh-CN" altLang="en-US"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规划、建设等相关部门</a:t>
                      </a:r>
                    </a:p>
                  </a:txBody>
                  <a:tcPr anchor="ctr"/>
                </a:tc>
              </a:tr>
              <a:tr h="230682">
                <a:tc>
                  <a:txBody>
                    <a:bodyPr/>
                    <a:lstStyle/>
                    <a:p>
                      <a:pPr marL="0" marR="0" indent="0" algn="ctr" defTabSz="270022" rtl="0" eaLnBrk="1" fontAlgn="ctr" latinLnBrk="0" hangingPunct="1">
                        <a:lnSpc>
                          <a:spcPct val="100000"/>
                        </a:lnSpc>
                        <a:spcBef>
                          <a:spcPts val="0"/>
                        </a:spcBef>
                        <a:spcAft>
                          <a:spcPts val="0"/>
                        </a:spcAft>
                        <a:buClrTx/>
                        <a:buSzTx/>
                        <a:buFontTx/>
                        <a:buNone/>
                        <a:tabLst/>
                        <a:defRPr/>
                      </a:pPr>
                      <a:r>
                        <a:rPr lang="zh-CN" altLang="en-US" sz="1100" b="0" i="0" kern="1200" dirty="0" smtClean="0">
                          <a:solidFill>
                            <a:schemeClr val="dk1"/>
                          </a:solidFill>
                          <a:effectLst/>
                          <a:latin typeface="+mn-lt"/>
                          <a:ea typeface="+mn-ea"/>
                          <a:cs typeface="+mn-cs"/>
                        </a:rPr>
                        <a:t>▼</a:t>
                      </a:r>
                      <a:r>
                        <a:rPr lang="zh-CN" altLang="en-US" sz="1100" u="none" strike="noStrike" kern="1200" dirty="0">
                          <a:effectLst/>
                          <a:latin typeface="微软雅黑" panose="020B0503020204020204" pitchFamily="34" charset="-122"/>
                          <a:ea typeface="微软雅黑" panose="020B0503020204020204" pitchFamily="34" charset="-122"/>
                        </a:rPr>
                        <a:t>　</a:t>
                      </a:r>
                      <a:endParaRPr lang="zh-CN" altLang="en-US" sz="11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marL="5666" marR="5666" marT="5666" marB="0" anchor="ctr"/>
                </a:tc>
                <a:tc>
                  <a:txBody>
                    <a:bodyPr/>
                    <a:lstStyle/>
                    <a:p>
                      <a:pPr marL="0" marR="0" indent="0" algn="ctr" defTabSz="270022" rtl="0" eaLnBrk="1" fontAlgn="ctr" latinLnBrk="0" hangingPunct="1">
                        <a:lnSpc>
                          <a:spcPct val="100000"/>
                        </a:lnSpc>
                        <a:spcBef>
                          <a:spcPts val="0"/>
                        </a:spcBef>
                        <a:spcAft>
                          <a:spcPts val="0"/>
                        </a:spcAft>
                        <a:buClrTx/>
                        <a:buSzTx/>
                        <a:buFontTx/>
                        <a:buNone/>
                        <a:tabLst/>
                        <a:defRPr/>
                      </a:pPr>
                      <a:endParaRPr lang="zh-CN" altLang="en-US" sz="9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solidFill>
                      <a:schemeClr val="tx2">
                        <a:lumMod val="20000"/>
                        <a:lumOff val="80000"/>
                      </a:schemeClr>
                    </a:solidFill>
                  </a:tcPr>
                </a:tc>
              </a:tr>
              <a:tr h="373542">
                <a:tc>
                  <a:txBody>
                    <a:bodyPr/>
                    <a:lstStyle/>
                    <a:p>
                      <a:pPr marL="0" algn="ctr" defTabSz="270022" rtl="0" eaLnBrk="1" fontAlgn="ctr" latinLnBrk="0" hangingPunct="1"/>
                      <a:r>
                        <a:rPr lang="zh-CN" altLang="en-US" sz="11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项目建设</a:t>
                      </a:r>
                      <a:endParaRPr lang="zh-CN" altLang="en-US" sz="11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marL="5666" marR="5666" marT="5666" marB="0" anchor="ctr"/>
                </a:tc>
                <a:tc>
                  <a:txBody>
                    <a:bodyPr/>
                    <a:lstStyle/>
                    <a:p>
                      <a:pPr marL="0" marR="0" indent="0" algn="ctr" defTabSz="270022" rtl="0" eaLnBrk="1" fontAlgn="ctr" latinLnBrk="0" hangingPunct="1">
                        <a:lnSpc>
                          <a:spcPct val="100000"/>
                        </a:lnSpc>
                        <a:spcBef>
                          <a:spcPts val="0"/>
                        </a:spcBef>
                        <a:spcAft>
                          <a:spcPts val="0"/>
                        </a:spcAft>
                        <a:buClrTx/>
                        <a:buSzTx/>
                        <a:buFontTx/>
                        <a:buNone/>
                        <a:tabLst/>
                        <a:defRPr/>
                      </a:pPr>
                      <a:r>
                        <a:rPr lang="zh-CN" altLang="en-US"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国土、建设等相关部门</a:t>
                      </a:r>
                    </a:p>
                  </a:txBody>
                  <a:tcPr anchor="ctr"/>
                </a:tc>
              </a:tr>
              <a:tr h="1105857">
                <a:tc>
                  <a:txBody>
                    <a:bodyPr/>
                    <a:lstStyle/>
                    <a:p>
                      <a:pPr marL="0" marR="0" indent="0" algn="ctr" defTabSz="270022" rtl="0" eaLnBrk="1" fontAlgn="ctr" latinLnBrk="0" hangingPunct="1">
                        <a:lnSpc>
                          <a:spcPct val="100000"/>
                        </a:lnSpc>
                        <a:spcBef>
                          <a:spcPts val="0"/>
                        </a:spcBef>
                        <a:spcAft>
                          <a:spcPts val="0"/>
                        </a:spcAft>
                        <a:buClrTx/>
                        <a:buSzTx/>
                        <a:buFontTx/>
                        <a:buNone/>
                        <a:tabLst/>
                        <a:defRPr/>
                      </a:pPr>
                      <a:r>
                        <a:rPr lang="zh-CN" altLang="en-US" sz="1100" b="0" i="0" kern="1200" dirty="0" smtClean="0">
                          <a:solidFill>
                            <a:schemeClr val="dk1"/>
                          </a:solidFill>
                          <a:effectLst/>
                          <a:latin typeface="+mn-lt"/>
                          <a:ea typeface="+mn-ea"/>
                          <a:cs typeface="+mn-cs"/>
                        </a:rPr>
                        <a:t>▼</a:t>
                      </a:r>
                      <a:endParaRPr lang="zh-CN" altLang="en-US" sz="1100" u="none" strike="noStrike" kern="1200" dirty="0" smtClean="0">
                        <a:solidFill>
                          <a:schemeClr val="dk1"/>
                        </a:solidFill>
                        <a:effectLst/>
                        <a:latin typeface="微软雅黑" panose="020B0503020204020204" pitchFamily="34" charset="-122"/>
                        <a:ea typeface="微软雅黑" panose="020B0503020204020204" pitchFamily="34" charset="-122"/>
                        <a:cs typeface="+mn-cs"/>
                      </a:endParaRPr>
                    </a:p>
                  </a:txBody>
                  <a:tcPr marL="5666" marR="5666" marT="5666" marB="0" anchor="ctr"/>
                </a:tc>
                <a:tc>
                  <a:txBody>
                    <a:bodyPr/>
                    <a:lstStyle/>
                    <a:p>
                      <a:pPr marL="0" marR="0" indent="0" algn="ctr" defTabSz="270022" rtl="0" eaLnBrk="1" fontAlgn="ctr" latinLnBrk="0" hangingPunct="1">
                        <a:lnSpc>
                          <a:spcPct val="100000"/>
                        </a:lnSpc>
                        <a:spcBef>
                          <a:spcPts val="0"/>
                        </a:spcBef>
                        <a:spcAft>
                          <a:spcPts val="0"/>
                        </a:spcAft>
                        <a:buClrTx/>
                        <a:buSzTx/>
                        <a:buFontTx/>
                        <a:buNone/>
                        <a:tabLst/>
                        <a:defRPr/>
                      </a:pPr>
                      <a:endParaRPr lang="zh-CN" altLang="en-US"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endParaRPr>
                    </a:p>
                  </a:txBody>
                  <a:tcPr anchor="ctr">
                    <a:solidFill>
                      <a:schemeClr val="tx2">
                        <a:lumMod val="20000"/>
                        <a:lumOff val="80000"/>
                      </a:schemeClr>
                    </a:solidFill>
                  </a:tcPr>
                </a:tc>
              </a:tr>
              <a:tr h="393751">
                <a:tc>
                  <a:txBody>
                    <a:bodyPr/>
                    <a:lstStyle/>
                    <a:p>
                      <a:pPr marL="0" marR="0" indent="0" algn="ctr" defTabSz="270022" rtl="0" eaLnBrk="1" fontAlgn="ctr" latinLnBrk="0" hangingPunct="1">
                        <a:lnSpc>
                          <a:spcPct val="100000"/>
                        </a:lnSpc>
                        <a:spcBef>
                          <a:spcPts val="0"/>
                        </a:spcBef>
                        <a:spcAft>
                          <a:spcPts val="0"/>
                        </a:spcAft>
                        <a:buClrTx/>
                        <a:buSzTx/>
                        <a:buFontTx/>
                        <a:buNone/>
                        <a:tabLst/>
                        <a:defRPr/>
                      </a:pPr>
                      <a:r>
                        <a:rPr lang="zh-CN" altLang="en-US" sz="11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项目工程验收</a:t>
                      </a:r>
                    </a:p>
                  </a:txBody>
                  <a:tcPr marL="5666" marR="5666" marT="5666" marB="0" anchor="ctr"/>
                </a:tc>
                <a:tc>
                  <a:txBody>
                    <a:bodyPr/>
                    <a:lstStyle/>
                    <a:p>
                      <a:pPr marL="0" marR="0" indent="0" algn="ctr" defTabSz="270022" rtl="0" eaLnBrk="1" fontAlgn="ctr" latinLnBrk="0" hangingPunct="1">
                        <a:lnSpc>
                          <a:spcPct val="100000"/>
                        </a:lnSpc>
                        <a:spcBef>
                          <a:spcPts val="0"/>
                        </a:spcBef>
                        <a:spcAft>
                          <a:spcPts val="0"/>
                        </a:spcAft>
                        <a:buClrTx/>
                        <a:buSzTx/>
                        <a:buFontTx/>
                        <a:buNone/>
                        <a:tabLst/>
                        <a:defRPr/>
                      </a:pPr>
                      <a:r>
                        <a:rPr lang="zh-CN" altLang="en-US"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规划、建设等相关部门</a:t>
                      </a:r>
                    </a:p>
                  </a:txBody>
                  <a:tcPr anchor="ctr"/>
                </a:tc>
              </a:tr>
              <a:tr h="230682">
                <a:tc>
                  <a:txBody>
                    <a:bodyPr/>
                    <a:lstStyle/>
                    <a:p>
                      <a:pPr marL="0" marR="0" indent="0" algn="ctr" defTabSz="270022" rtl="0" eaLnBrk="1" fontAlgn="ctr" latinLnBrk="0" hangingPunct="1">
                        <a:lnSpc>
                          <a:spcPct val="100000"/>
                        </a:lnSpc>
                        <a:spcBef>
                          <a:spcPts val="0"/>
                        </a:spcBef>
                        <a:spcAft>
                          <a:spcPts val="0"/>
                        </a:spcAft>
                        <a:buClrTx/>
                        <a:buSzTx/>
                        <a:buFontTx/>
                        <a:buNone/>
                        <a:tabLst/>
                        <a:defRPr/>
                      </a:pPr>
                      <a:r>
                        <a:rPr lang="zh-CN" altLang="en-US" sz="1100" b="0" i="0" kern="1200" dirty="0" smtClean="0">
                          <a:solidFill>
                            <a:schemeClr val="dk1"/>
                          </a:solidFill>
                          <a:effectLst/>
                          <a:latin typeface="+mn-lt"/>
                          <a:ea typeface="+mn-ea"/>
                          <a:cs typeface="+mn-cs"/>
                        </a:rPr>
                        <a:t>▼</a:t>
                      </a:r>
                      <a:endParaRPr lang="zh-CN" altLang="en-US" sz="1100" u="none" strike="noStrike" kern="1200" dirty="0" smtClean="0">
                        <a:solidFill>
                          <a:schemeClr val="dk1"/>
                        </a:solidFill>
                        <a:effectLst/>
                        <a:latin typeface="微软雅黑" panose="020B0503020204020204" pitchFamily="34" charset="-122"/>
                        <a:ea typeface="微软雅黑" panose="020B0503020204020204" pitchFamily="34" charset="-122"/>
                        <a:cs typeface="+mn-cs"/>
                      </a:endParaRPr>
                    </a:p>
                  </a:txBody>
                  <a:tcPr marL="5666" marR="5666" marT="5666" marB="0" anchor="ctr"/>
                </a:tc>
                <a:tc>
                  <a:txBody>
                    <a:bodyPr/>
                    <a:lstStyle/>
                    <a:p>
                      <a:pPr marL="0" marR="0" indent="0" algn="ctr" defTabSz="270022" rtl="0" eaLnBrk="1" fontAlgn="ctr" latinLnBrk="0" hangingPunct="1">
                        <a:lnSpc>
                          <a:spcPct val="100000"/>
                        </a:lnSpc>
                        <a:spcBef>
                          <a:spcPts val="0"/>
                        </a:spcBef>
                        <a:spcAft>
                          <a:spcPts val="0"/>
                        </a:spcAft>
                        <a:buClrTx/>
                        <a:buSzTx/>
                        <a:buFontTx/>
                        <a:buNone/>
                        <a:tabLst/>
                        <a:defRPr/>
                      </a:pPr>
                      <a:endParaRPr lang="zh-CN" altLang="en-US"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endParaRPr>
                    </a:p>
                  </a:txBody>
                  <a:tcPr anchor="ctr">
                    <a:solidFill>
                      <a:schemeClr val="tx2">
                        <a:lumMod val="20000"/>
                        <a:lumOff val="80000"/>
                      </a:schemeClr>
                    </a:solidFill>
                  </a:tcPr>
                </a:tc>
              </a:tr>
              <a:tr h="775357">
                <a:tc>
                  <a:txBody>
                    <a:bodyPr/>
                    <a:lstStyle/>
                    <a:p>
                      <a:pPr marL="0" marR="0" indent="0" algn="ctr" defTabSz="270022" rtl="0" eaLnBrk="1" fontAlgn="ctr" latinLnBrk="0" hangingPunct="1">
                        <a:lnSpc>
                          <a:spcPct val="100000"/>
                        </a:lnSpc>
                        <a:spcBef>
                          <a:spcPts val="0"/>
                        </a:spcBef>
                        <a:spcAft>
                          <a:spcPts val="0"/>
                        </a:spcAft>
                        <a:buClrTx/>
                        <a:buSzTx/>
                        <a:buFontTx/>
                        <a:buNone/>
                        <a:tabLst/>
                        <a:defRPr/>
                      </a:pPr>
                      <a:r>
                        <a:rPr lang="zh-CN" altLang="en-US" sz="1100" u="none" strike="noStrike" kern="1200" dirty="0" smtClean="0">
                          <a:effectLst/>
                          <a:latin typeface="微软雅黑" panose="020B0503020204020204" pitchFamily="34" charset="-122"/>
                          <a:ea typeface="微软雅黑" panose="020B0503020204020204" pitchFamily="34" charset="-122"/>
                        </a:rPr>
                        <a:t>项目财政扶持申请</a:t>
                      </a:r>
                      <a:endParaRPr lang="zh-CN" altLang="en-US" sz="1100" u="none" strike="noStrike" kern="1200" dirty="0" smtClean="0">
                        <a:solidFill>
                          <a:schemeClr val="dk1"/>
                        </a:solidFill>
                        <a:effectLst/>
                        <a:latin typeface="微软雅黑" panose="020B0503020204020204" pitchFamily="34" charset="-122"/>
                        <a:ea typeface="微软雅黑" panose="020B0503020204020204" pitchFamily="34" charset="-122"/>
                        <a:cs typeface="+mn-cs"/>
                      </a:endParaRPr>
                    </a:p>
                  </a:txBody>
                  <a:tcPr marL="5666" marR="5666" marT="5666" marB="0" anchor="ctr"/>
                </a:tc>
                <a:tc>
                  <a:txBody>
                    <a:bodyPr/>
                    <a:lstStyle/>
                    <a:p>
                      <a:pPr marL="0" marR="0" indent="0" algn="ctr" defTabSz="270022" rtl="0" eaLnBrk="1" fontAlgn="ctr" latinLnBrk="0" hangingPunct="1">
                        <a:lnSpc>
                          <a:spcPct val="100000"/>
                        </a:lnSpc>
                        <a:spcBef>
                          <a:spcPts val="0"/>
                        </a:spcBef>
                        <a:spcAft>
                          <a:spcPts val="0"/>
                        </a:spcAft>
                        <a:buClrTx/>
                        <a:buSzTx/>
                        <a:buFontTx/>
                        <a:buNone/>
                        <a:tabLst/>
                        <a:defRPr/>
                      </a:pPr>
                      <a:r>
                        <a:rPr lang="zh-CN" altLang="en-US"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详见</a:t>
                      </a:r>
                      <a:r>
                        <a:rPr lang="en-US" altLang="zh-CN"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a:t>
                      </a:r>
                      <a:r>
                        <a:rPr lang="zh-CN" altLang="en-US"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城市更新（“三旧”改造）公众指南分册二</a:t>
                      </a:r>
                      <a:r>
                        <a:rPr lang="en-US" altLang="zh-CN"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a:t>
                      </a:r>
                      <a:endParaRPr lang="zh-CN" altLang="en-US" sz="9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0" y="0"/>
          <a:ext cx="3600451" cy="6857985"/>
        </p:xfrm>
        <a:graphic>
          <a:graphicData uri="http://schemas.openxmlformats.org/drawingml/2006/table">
            <a:tbl>
              <a:tblPr firstRow="1">
                <a:tableStyleId>{3C2FFA5D-87B4-456A-9821-1D502468CF0F}</a:tableStyleId>
              </a:tblPr>
              <a:tblGrid>
                <a:gridCol w="3600451"/>
              </a:tblGrid>
              <a:tr h="266506">
                <a:tc>
                  <a:txBody>
                    <a:bodyPr/>
                    <a:lstStyle/>
                    <a:p>
                      <a:pPr marL="0" marR="0" indent="0" algn="ctr" defTabSz="270022" rtl="0" eaLnBrk="1" fontAlgn="ctr" latinLnBrk="0" hangingPunct="1">
                        <a:lnSpc>
                          <a:spcPct val="100000"/>
                        </a:lnSpc>
                        <a:spcBef>
                          <a:spcPts val="0"/>
                        </a:spcBef>
                        <a:spcAft>
                          <a:spcPts val="0"/>
                        </a:spcAft>
                        <a:buClrTx/>
                        <a:buSzTx/>
                        <a:buFontTx/>
                        <a:buNone/>
                        <a:tabLst/>
                        <a:defRPr/>
                      </a:pPr>
                      <a:r>
                        <a:rPr lang="zh-CN" altLang="en-US" sz="1100" u="none" strike="noStrike" dirty="0" smtClean="0">
                          <a:effectLst/>
                          <a:latin typeface="微软雅黑" panose="020B0503020204020204" pitchFamily="34" charset="-122"/>
                          <a:ea typeface="微软雅黑" panose="020B0503020204020204" pitchFamily="34" charset="-122"/>
                        </a:rPr>
                        <a:t>城市更新（“三旧”改造）政策关键内容解读</a:t>
                      </a:r>
                      <a:endParaRPr lang="zh-CN" altLang="en-US" sz="1100" b="0" i="0" u="none" strike="noStrike" dirty="0" smtClean="0">
                        <a:solidFill>
                          <a:srgbClr val="000000"/>
                        </a:solidFill>
                        <a:effectLst/>
                        <a:latin typeface="微软雅黑" panose="020B0503020204020204" pitchFamily="34" charset="-122"/>
                        <a:ea typeface="微软雅黑" panose="020B0503020204020204" pitchFamily="34" charset="-122"/>
                      </a:endParaRPr>
                    </a:p>
                  </a:txBody>
                  <a:tcPr marL="5666" marR="5666" marT="5666" marB="0" anchor="ctr"/>
                </a:tc>
              </a:tr>
              <a:tr h="6591479">
                <a:tc>
                  <a:txBody>
                    <a:bodyPr/>
                    <a:lstStyle/>
                    <a:p>
                      <a:pPr marL="0" algn="ctr" defTabSz="270022" rtl="0" eaLnBrk="1" fontAlgn="ctr" latinLnBrk="0" hangingPunct="1"/>
                      <a:endParaRPr lang="zh-CN" altLang="en-US" sz="11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marL="5666" marR="5666" marT="5666" marB="0" anchor="ctr"/>
                </a:tc>
              </a:tr>
            </a:tbl>
          </a:graphicData>
        </a:graphic>
      </p:graphicFrame>
      <p:sp>
        <p:nvSpPr>
          <p:cNvPr id="10" name="文本框 9"/>
          <p:cNvSpPr txBox="1"/>
          <p:nvPr/>
        </p:nvSpPr>
        <p:spPr>
          <a:xfrm>
            <a:off x="0" y="1558925"/>
            <a:ext cx="3600450" cy="1196975"/>
          </a:xfrm>
          <a:prstGeom prst="rect">
            <a:avLst/>
          </a:prstGeom>
          <a:solidFill>
            <a:schemeClr val="accent1">
              <a:lumMod val="40000"/>
              <a:lumOff val="60000"/>
            </a:schemeClr>
          </a:solidFill>
        </p:spPr>
        <p:txBody>
          <a:bodyPr>
            <a:spAutoFit/>
          </a:bodyPr>
          <a:lstStyle/>
          <a:p>
            <a:pPr>
              <a:lnSpc>
                <a:spcPct val="150000"/>
              </a:lnSpc>
              <a:defRPr/>
            </a:pPr>
            <a:r>
              <a:rPr lang="en-US" altLang="zh-CN" sz="800" b="1">
                <a:latin typeface="微软雅黑" pitchFamily="34" charset="-122"/>
                <a:ea typeface="微软雅黑" pitchFamily="34" charset="-122"/>
              </a:rPr>
              <a:t>2.</a:t>
            </a:r>
            <a:r>
              <a:rPr lang="zh-CN" altLang="en-US" sz="800" b="1">
                <a:latin typeface="微软雅黑" pitchFamily="34" charset="-122"/>
                <a:ea typeface="微软雅黑" pitchFamily="34" charset="-122"/>
              </a:rPr>
              <a:t>村（居）集体改造项目没有资金进行前期土地整理怎么办？</a:t>
            </a:r>
            <a:endParaRPr lang="en-US" altLang="zh-CN" sz="800">
              <a:latin typeface="微软雅黑" pitchFamily="34" charset="-122"/>
              <a:ea typeface="微软雅黑" pitchFamily="34" charset="-122"/>
            </a:endParaRPr>
          </a:p>
          <a:p>
            <a:pPr>
              <a:lnSpc>
                <a:spcPct val="150000"/>
              </a:lnSpc>
              <a:defRPr/>
            </a:pPr>
            <a:r>
              <a:rPr lang="zh-CN" altLang="en-US" sz="800">
                <a:latin typeface="微软雅黑" pitchFamily="34" charset="-122"/>
                <a:ea typeface="微软雅黑" pitchFamily="34" charset="-122"/>
              </a:rPr>
              <a:t>在改造范围内土地权属复杂、分散，存在较多历史遗留问题的情况下，村（居）、集体经济组织可通过所在镇（街）农村集体资产交易平台以公开选定的方式引入前期投资人参与土地整理，前期投资人可按合同约定获得投资回报。（详见</a:t>
            </a:r>
            <a:r>
              <a:rPr lang="en-US" altLang="zh-CN" sz="800">
                <a:latin typeface="微软雅黑" pitchFamily="34" charset="-122"/>
                <a:ea typeface="微软雅黑" pitchFamily="34" charset="-122"/>
              </a:rPr>
              <a:t>《</a:t>
            </a:r>
            <a:r>
              <a:rPr lang="zh-CN" altLang="en-US" sz="800">
                <a:latin typeface="微软雅黑" pitchFamily="34" charset="-122"/>
                <a:ea typeface="微软雅黑" pitchFamily="34" charset="-122"/>
              </a:rPr>
              <a:t>顺德区城市更新（“三旧”改造）项目前期投资人选定和管理细则</a:t>
            </a:r>
            <a:r>
              <a:rPr lang="en-US" altLang="zh-CN" sz="800">
                <a:latin typeface="微软雅黑" pitchFamily="34" charset="-122"/>
                <a:ea typeface="微软雅黑" pitchFamily="34" charset="-122"/>
              </a:rPr>
              <a:t>》</a:t>
            </a:r>
            <a:r>
              <a:rPr lang="zh-CN" altLang="en-US" sz="800">
                <a:latin typeface="微软雅黑" pitchFamily="34" charset="-122"/>
                <a:ea typeface="微软雅黑" pitchFamily="34" charset="-122"/>
              </a:rPr>
              <a:t>（顺府办发</a:t>
            </a:r>
            <a:r>
              <a:rPr lang="en-US" altLang="zh-CN" sz="800">
                <a:latin typeface="微软雅黑" pitchFamily="34" charset="-122"/>
                <a:ea typeface="微软雅黑" pitchFamily="34" charset="-122"/>
              </a:rPr>
              <a:t>〔2016〕 28</a:t>
            </a:r>
            <a:r>
              <a:rPr lang="zh-CN" altLang="en-US" sz="800">
                <a:latin typeface="微软雅黑" pitchFamily="34" charset="-122"/>
                <a:ea typeface="微软雅黑" pitchFamily="34" charset="-122"/>
              </a:rPr>
              <a:t>号））</a:t>
            </a:r>
            <a:endParaRPr lang="zh-CN" altLang="zh-CN" sz="800">
              <a:latin typeface="微软雅黑" pitchFamily="34" charset="-122"/>
              <a:ea typeface="微软雅黑" pitchFamily="34" charset="-122"/>
            </a:endParaRPr>
          </a:p>
        </p:txBody>
      </p:sp>
      <p:sp>
        <p:nvSpPr>
          <p:cNvPr id="19459" name="文本框 11"/>
          <p:cNvSpPr txBox="1">
            <a:spLocks noChangeArrowheads="1"/>
          </p:cNvSpPr>
          <p:nvPr/>
        </p:nvSpPr>
        <p:spPr bwMode="auto">
          <a:xfrm>
            <a:off x="0" y="2759075"/>
            <a:ext cx="3600450" cy="1222375"/>
          </a:xfrm>
          <a:prstGeom prst="rect">
            <a:avLst/>
          </a:prstGeom>
          <a:solidFill>
            <a:srgbClr val="A8C5E7"/>
          </a:solidFill>
          <a:ln w="9525">
            <a:noFill/>
            <a:miter lim="800000"/>
            <a:headEnd/>
            <a:tailEnd/>
          </a:ln>
        </p:spPr>
        <p:txBody>
          <a:bodyPr>
            <a:spAutoFit/>
          </a:bodyPr>
          <a:lstStyle/>
          <a:p>
            <a:pPr>
              <a:lnSpc>
                <a:spcPct val="150000"/>
              </a:lnSpc>
            </a:pPr>
            <a:r>
              <a:rPr lang="en-US" altLang="zh-CN" sz="800" b="1">
                <a:latin typeface="微软雅黑" pitchFamily="34" charset="-122"/>
                <a:ea typeface="微软雅黑" pitchFamily="34" charset="-122"/>
              </a:rPr>
              <a:t>3.</a:t>
            </a:r>
            <a:r>
              <a:rPr lang="zh-CN" altLang="en-US" sz="800" b="1">
                <a:latin typeface="微软雅黑" pitchFamily="34" charset="-122"/>
                <a:ea typeface="微软雅黑" pitchFamily="34" charset="-122"/>
              </a:rPr>
              <a:t>工业提升项目可否改建为商品厂房？</a:t>
            </a:r>
            <a:endParaRPr lang="en-US" altLang="zh-CN" sz="800" b="1">
              <a:latin typeface="微软雅黑" pitchFamily="34" charset="-122"/>
              <a:ea typeface="微软雅黑" pitchFamily="34" charset="-122"/>
            </a:endParaRPr>
          </a:p>
          <a:p>
            <a:pPr>
              <a:lnSpc>
                <a:spcPct val="150000"/>
              </a:lnSpc>
            </a:pPr>
            <a:r>
              <a:rPr lang="zh-CN" altLang="en-US" sz="800">
                <a:latin typeface="微软雅黑" pitchFamily="34" charset="-122"/>
                <a:ea typeface="微软雅黑" pitchFamily="34" charset="-122"/>
              </a:rPr>
              <a:t>拆除重建类工业升级项目允许建设为商品厂房。其开发、建设及运营方式按商品厂房有关规定实施，但不能享受政府对拆除重建类工业升级改造项目的财政扶持。（详见</a:t>
            </a:r>
            <a:r>
              <a:rPr lang="en-US" altLang="zh-CN" sz="800">
                <a:latin typeface="微软雅黑" pitchFamily="34" charset="-122"/>
                <a:ea typeface="微软雅黑" pitchFamily="34" charset="-122"/>
              </a:rPr>
              <a:t>《</a:t>
            </a:r>
            <a:r>
              <a:rPr lang="zh-CN" altLang="en-US" sz="800">
                <a:latin typeface="微软雅黑" pitchFamily="34" charset="-122"/>
                <a:ea typeface="微软雅黑" pitchFamily="34" charset="-122"/>
              </a:rPr>
              <a:t>顺德区城市更新（“三旧”改造）实施办法</a:t>
            </a:r>
            <a:r>
              <a:rPr lang="en-US" altLang="zh-CN" sz="800">
                <a:latin typeface="微软雅黑" pitchFamily="34" charset="-122"/>
                <a:ea typeface="微软雅黑" pitchFamily="34" charset="-122"/>
              </a:rPr>
              <a:t>》</a:t>
            </a:r>
            <a:r>
              <a:rPr lang="zh-CN" altLang="en-US" sz="800">
                <a:latin typeface="微软雅黑" pitchFamily="34" charset="-122"/>
                <a:ea typeface="微软雅黑" pitchFamily="34" charset="-122"/>
              </a:rPr>
              <a:t>（顺府发</a:t>
            </a:r>
            <a:r>
              <a:rPr lang="en-US" altLang="zh-CN" sz="800">
                <a:latin typeface="微软雅黑" pitchFamily="34" charset="-122"/>
                <a:ea typeface="微软雅黑" pitchFamily="34" charset="-122"/>
              </a:rPr>
              <a:t>〔2015〕19</a:t>
            </a:r>
            <a:r>
              <a:rPr lang="zh-CN" altLang="en-US" sz="800">
                <a:latin typeface="微软雅黑" pitchFamily="34" charset="-122"/>
                <a:ea typeface="微软雅黑" pitchFamily="34" charset="-122"/>
              </a:rPr>
              <a:t>号）第二十二条）</a:t>
            </a:r>
            <a:endParaRPr lang="en-US" altLang="zh-CN" sz="800">
              <a:latin typeface="微软雅黑" pitchFamily="34" charset="-122"/>
              <a:ea typeface="微软雅黑" pitchFamily="34" charset="-122"/>
            </a:endParaRPr>
          </a:p>
          <a:p>
            <a:pPr>
              <a:lnSpc>
                <a:spcPct val="150000"/>
              </a:lnSpc>
            </a:pPr>
            <a:endParaRPr lang="en-US" altLang="zh-CN" sz="900" b="1">
              <a:latin typeface="微软雅黑" pitchFamily="34" charset="-122"/>
              <a:ea typeface="微软雅黑" pitchFamily="34" charset="-122"/>
            </a:endParaRPr>
          </a:p>
        </p:txBody>
      </p:sp>
      <p:sp>
        <p:nvSpPr>
          <p:cNvPr id="16" name="文本框 15"/>
          <p:cNvSpPr txBox="1"/>
          <p:nvPr/>
        </p:nvSpPr>
        <p:spPr>
          <a:xfrm>
            <a:off x="0" y="3711575"/>
            <a:ext cx="3600450" cy="3416300"/>
          </a:xfrm>
          <a:prstGeom prst="rect">
            <a:avLst/>
          </a:prstGeom>
          <a:solidFill>
            <a:schemeClr val="accent1">
              <a:lumMod val="40000"/>
              <a:lumOff val="60000"/>
            </a:schemeClr>
          </a:solidFill>
        </p:spPr>
        <p:txBody>
          <a:bodyPr>
            <a:spAutoFit/>
          </a:bodyPr>
          <a:lstStyle>
            <a:defPPr>
              <a:defRPr lang="zh-CN"/>
            </a:defPPr>
            <a:lvl1pPr>
              <a:lnSpc>
                <a:spcPct val="150000"/>
              </a:lnSpc>
              <a:defRPr sz="1100" b="1">
                <a:latin typeface="微软雅黑" panose="020B0503020204020204" pitchFamily="34" charset="-122"/>
                <a:ea typeface="微软雅黑" panose="020B0503020204020204" pitchFamily="34" charset="-122"/>
              </a:defRPr>
            </a:lvl1pPr>
          </a:lstStyle>
          <a:p>
            <a:pPr fontAlgn="auto">
              <a:spcBef>
                <a:spcPts val="0"/>
              </a:spcBef>
              <a:spcAft>
                <a:spcPts val="0"/>
              </a:spcAft>
              <a:defRPr/>
            </a:pPr>
            <a:r>
              <a:rPr lang="en-US" altLang="zh-CN" sz="800" dirty="0"/>
              <a:t>4.</a:t>
            </a:r>
            <a:r>
              <a:rPr lang="zh-CN" altLang="en-US" sz="800" dirty="0"/>
              <a:t> 城市更新（“三旧”改造）中如何优先保证公益性用地的供给？</a:t>
            </a:r>
            <a:endParaRPr lang="en-US" altLang="zh-CN" sz="800" dirty="0"/>
          </a:p>
          <a:p>
            <a:pPr fontAlgn="auto">
              <a:spcBef>
                <a:spcPts val="0"/>
              </a:spcBef>
              <a:spcAft>
                <a:spcPts val="0"/>
              </a:spcAft>
              <a:defRPr/>
            </a:pPr>
            <a:r>
              <a:rPr lang="zh-CN" altLang="en-US" sz="800" b="0" dirty="0"/>
              <a:t>自行改造的原工业用地改造后用于经营性开发项目，在改造时需无偿</a:t>
            </a:r>
            <a:r>
              <a:rPr lang="zh-CN" altLang="en-US" sz="800" b="0" dirty="0" smtClean="0"/>
              <a:t>移交政府</a:t>
            </a:r>
            <a:r>
              <a:rPr lang="zh-CN" altLang="en-US" sz="800" b="0" dirty="0"/>
              <a:t>不低于项目用地面积的</a:t>
            </a:r>
            <a:r>
              <a:rPr lang="en-US" altLang="zh-CN" sz="800" b="0" dirty="0"/>
              <a:t>15%</a:t>
            </a:r>
            <a:r>
              <a:rPr lang="zh-CN" altLang="en-US" sz="800" b="0" dirty="0"/>
              <a:t>作为公益性用地，相关出让金政策见下表</a:t>
            </a:r>
            <a:r>
              <a:rPr lang="zh-CN" altLang="en-US" sz="800" b="0" dirty="0" smtClean="0"/>
              <a:t>。</a:t>
            </a:r>
            <a:endParaRPr lang="en-US" altLang="zh-CN" sz="800" b="0" dirty="0" smtClean="0"/>
          </a:p>
          <a:p>
            <a:pPr fontAlgn="auto">
              <a:spcBef>
                <a:spcPts val="0"/>
              </a:spcBef>
              <a:spcAft>
                <a:spcPts val="0"/>
              </a:spcAft>
              <a:defRPr/>
            </a:pPr>
            <a:r>
              <a:rPr lang="zh-CN" altLang="en-US" sz="800" b="0" dirty="0" smtClean="0">
                <a:solidFill>
                  <a:schemeClr val="tx1">
                    <a:lumMod val="65000"/>
                    <a:lumOff val="35000"/>
                  </a:schemeClr>
                </a:solidFill>
              </a:rPr>
              <a:t>注：“无偿移交”</a:t>
            </a:r>
            <a:r>
              <a:rPr lang="zh-CN" altLang="en-US" sz="800" b="0" dirty="0">
                <a:solidFill>
                  <a:schemeClr val="tx1">
                    <a:lumMod val="65000"/>
                    <a:lumOff val="35000"/>
                  </a:schemeClr>
                </a:solidFill>
              </a:rPr>
              <a:t>指移交公益性项目用地不作容积率</a:t>
            </a:r>
            <a:r>
              <a:rPr lang="zh-CN" altLang="en-US" sz="800" b="0" dirty="0" smtClean="0">
                <a:solidFill>
                  <a:schemeClr val="tx1">
                    <a:lumMod val="65000"/>
                    <a:lumOff val="35000"/>
                  </a:schemeClr>
                </a:solidFill>
              </a:rPr>
              <a:t>补偿或奖励。</a:t>
            </a:r>
            <a:endParaRPr lang="en-US" altLang="zh-CN" sz="800" b="0" dirty="0">
              <a:solidFill>
                <a:schemeClr val="tx1">
                  <a:lumMod val="65000"/>
                  <a:lumOff val="35000"/>
                </a:schemeClr>
              </a:solidFill>
            </a:endParaRPr>
          </a:p>
          <a:p>
            <a:pPr fontAlgn="auto">
              <a:spcBef>
                <a:spcPts val="0"/>
              </a:spcBef>
              <a:spcAft>
                <a:spcPts val="0"/>
              </a:spcAft>
              <a:defRPr/>
            </a:pPr>
            <a:endParaRPr lang="en-US" altLang="zh-CN" sz="800" b="0" dirty="0"/>
          </a:p>
          <a:p>
            <a:pPr fontAlgn="auto">
              <a:spcBef>
                <a:spcPts val="0"/>
              </a:spcBef>
              <a:spcAft>
                <a:spcPts val="0"/>
              </a:spcAft>
              <a:defRPr/>
            </a:pPr>
            <a:endParaRPr lang="en-US" altLang="zh-CN" sz="800" b="0" dirty="0"/>
          </a:p>
          <a:p>
            <a:pPr fontAlgn="auto">
              <a:spcBef>
                <a:spcPts val="0"/>
              </a:spcBef>
              <a:spcAft>
                <a:spcPts val="0"/>
              </a:spcAft>
              <a:defRPr/>
            </a:pPr>
            <a:endParaRPr lang="en-US" altLang="zh-CN" sz="500" b="0" dirty="0"/>
          </a:p>
          <a:p>
            <a:pPr fontAlgn="auto">
              <a:spcBef>
                <a:spcPts val="0"/>
              </a:spcBef>
              <a:spcAft>
                <a:spcPts val="0"/>
              </a:spcAft>
              <a:defRPr/>
            </a:pPr>
            <a:endParaRPr lang="en-US" altLang="zh-CN" sz="500" b="0" dirty="0"/>
          </a:p>
          <a:p>
            <a:pPr fontAlgn="auto">
              <a:spcBef>
                <a:spcPts val="0"/>
              </a:spcBef>
              <a:spcAft>
                <a:spcPts val="0"/>
              </a:spcAft>
              <a:defRPr/>
            </a:pPr>
            <a:endParaRPr lang="en-US" altLang="zh-CN" sz="900" b="0" dirty="0"/>
          </a:p>
          <a:p>
            <a:pPr fontAlgn="auto">
              <a:spcBef>
                <a:spcPts val="0"/>
              </a:spcBef>
              <a:spcAft>
                <a:spcPts val="0"/>
              </a:spcAft>
              <a:defRPr/>
            </a:pPr>
            <a:endParaRPr lang="en-US" altLang="zh-CN" sz="900" b="0" dirty="0"/>
          </a:p>
          <a:p>
            <a:pPr fontAlgn="auto">
              <a:spcBef>
                <a:spcPts val="0"/>
              </a:spcBef>
              <a:spcAft>
                <a:spcPts val="0"/>
              </a:spcAft>
              <a:defRPr/>
            </a:pPr>
            <a:endParaRPr lang="en-US" altLang="zh-CN" sz="900" b="0" dirty="0"/>
          </a:p>
          <a:p>
            <a:pPr fontAlgn="auto">
              <a:spcBef>
                <a:spcPts val="0"/>
              </a:spcBef>
              <a:spcAft>
                <a:spcPts val="0"/>
              </a:spcAft>
              <a:defRPr/>
            </a:pPr>
            <a:endParaRPr lang="en-US" altLang="zh-CN" sz="900" b="0" dirty="0"/>
          </a:p>
          <a:p>
            <a:pPr fontAlgn="auto">
              <a:spcBef>
                <a:spcPts val="0"/>
              </a:spcBef>
              <a:spcAft>
                <a:spcPts val="0"/>
              </a:spcAft>
              <a:defRPr/>
            </a:pPr>
            <a:endParaRPr lang="en-US" altLang="zh-CN" sz="900" b="0" dirty="0"/>
          </a:p>
          <a:p>
            <a:pPr fontAlgn="auto">
              <a:spcBef>
                <a:spcPts val="0"/>
              </a:spcBef>
              <a:spcAft>
                <a:spcPts val="0"/>
              </a:spcAft>
              <a:defRPr/>
            </a:pPr>
            <a:endParaRPr lang="en-US" altLang="zh-CN" sz="900" b="0" dirty="0"/>
          </a:p>
          <a:p>
            <a:pPr fontAlgn="auto">
              <a:spcBef>
                <a:spcPts val="0"/>
              </a:spcBef>
              <a:spcAft>
                <a:spcPts val="0"/>
              </a:spcAft>
              <a:defRPr/>
            </a:pPr>
            <a:r>
              <a:rPr lang="zh-CN" altLang="en-US" sz="800" b="0" dirty="0"/>
              <a:t>（注：</a:t>
            </a:r>
            <a:r>
              <a:rPr lang="en-US" altLang="zh-CN" sz="800" b="0" dirty="0"/>
              <a:t>1.</a:t>
            </a:r>
            <a:r>
              <a:rPr lang="zh-CN" altLang="en-US" sz="800" b="0" dirty="0"/>
              <a:t>公益性用地包括区域交通设施用地、交通设施用地、公用设施用地、绿地、特殊用地以及部分公共管理与公共服务用地。</a:t>
            </a:r>
            <a:endParaRPr lang="en-US" altLang="zh-CN" sz="800" b="0" dirty="0"/>
          </a:p>
          <a:p>
            <a:pPr fontAlgn="auto">
              <a:spcBef>
                <a:spcPts val="0"/>
              </a:spcBef>
              <a:spcAft>
                <a:spcPts val="0"/>
              </a:spcAft>
              <a:defRPr/>
            </a:pPr>
            <a:r>
              <a:rPr lang="en-US" altLang="zh-CN" sz="800" b="0" dirty="0"/>
              <a:t>          2.</a:t>
            </a:r>
            <a:r>
              <a:rPr lang="zh-CN" altLang="en-US" sz="800" b="0" dirty="0"/>
              <a:t>引用</a:t>
            </a:r>
            <a:r>
              <a:rPr lang="en-US" altLang="zh-CN" sz="800" b="0" dirty="0" smtClean="0"/>
              <a:t>《</a:t>
            </a:r>
            <a:r>
              <a:rPr lang="zh-CN" altLang="en-US" sz="800" b="0" dirty="0" smtClean="0"/>
              <a:t>顺府发</a:t>
            </a:r>
            <a:r>
              <a:rPr lang="en-US" altLang="zh-CN" sz="800" b="0" dirty="0"/>
              <a:t>〔</a:t>
            </a:r>
            <a:r>
              <a:rPr lang="en-US" altLang="zh-CN" sz="800" b="0" dirty="0" smtClean="0"/>
              <a:t>2015〕19</a:t>
            </a:r>
            <a:r>
              <a:rPr lang="zh-CN" altLang="en-US" sz="800" b="0" dirty="0"/>
              <a:t>号文第十七条、第二十七条解释</a:t>
            </a:r>
            <a:r>
              <a:rPr lang="en-US" altLang="zh-CN" sz="800" b="0" dirty="0" smtClean="0"/>
              <a:t>》)</a:t>
            </a:r>
          </a:p>
          <a:p>
            <a:pPr fontAlgn="auto">
              <a:spcBef>
                <a:spcPts val="0"/>
              </a:spcBef>
              <a:spcAft>
                <a:spcPts val="0"/>
              </a:spcAft>
              <a:defRPr/>
            </a:pPr>
            <a:endParaRPr lang="en-US" altLang="zh-CN" sz="800" b="0" dirty="0"/>
          </a:p>
        </p:txBody>
      </p:sp>
      <p:graphicFrame>
        <p:nvGraphicFramePr>
          <p:cNvPr id="3" name="表格 2"/>
          <p:cNvGraphicFramePr>
            <a:graphicFrameLocks noGrp="1"/>
          </p:cNvGraphicFramePr>
          <p:nvPr/>
        </p:nvGraphicFramePr>
        <p:xfrm>
          <a:off x="85725" y="4608513"/>
          <a:ext cx="3429000" cy="1584325"/>
        </p:xfrm>
        <a:graphic>
          <a:graphicData uri="http://schemas.openxmlformats.org/drawingml/2006/table">
            <a:tbl>
              <a:tblPr/>
              <a:tblGrid>
                <a:gridCol w="1798638"/>
                <a:gridCol w="1630362"/>
              </a:tblGrid>
              <a:tr h="19050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800" b="0" i="0" u="none" strike="noStrike" cap="none" normalizeH="0" baseline="0" smtClean="0">
                          <a:ln>
                            <a:noFill/>
                          </a:ln>
                          <a:solidFill>
                            <a:schemeClr val="bg1"/>
                          </a:solidFill>
                          <a:effectLst/>
                          <a:latin typeface="微软雅黑" pitchFamily="34" charset="-122"/>
                          <a:ea typeface="微软雅黑" pitchFamily="34" charset="-122"/>
                        </a:rPr>
                        <a:t>用地移交情况</a:t>
                      </a: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A7C4E6"/>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800" b="0" i="0" u="none" strike="noStrike" cap="none" normalizeH="0" baseline="0" smtClean="0">
                          <a:ln>
                            <a:noFill/>
                          </a:ln>
                          <a:solidFill>
                            <a:schemeClr val="bg1"/>
                          </a:solidFill>
                          <a:effectLst/>
                          <a:latin typeface="微软雅黑" pitchFamily="34" charset="-122"/>
                          <a:ea typeface="微软雅黑" pitchFamily="34" charset="-122"/>
                        </a:rPr>
                        <a:t>对应出让金政策</a:t>
                      </a: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A7C4E6"/>
                    </a:solidFill>
                  </a:tcPr>
                </a:tc>
              </a:tr>
              <a:tr h="27305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rPr>
                        <a:t>无偿移交项目用地</a:t>
                      </a:r>
                      <a:r>
                        <a:rPr kumimoji="0" lang="en-US" altLang="zh-CN" sz="800" b="0" i="0" u="none" strike="noStrike" cap="none" normalizeH="0" baseline="0" smtClean="0">
                          <a:ln>
                            <a:noFill/>
                          </a:ln>
                          <a:solidFill>
                            <a:srgbClr val="000000"/>
                          </a:solidFill>
                          <a:effectLst/>
                          <a:latin typeface="微软雅黑" pitchFamily="34" charset="-122"/>
                          <a:ea typeface="微软雅黑" pitchFamily="34" charset="-122"/>
                        </a:rPr>
                        <a:t>15</a:t>
                      </a:r>
                      <a:r>
                        <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rPr>
                        <a:t>％</a:t>
                      </a: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CFD5EA"/>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rPr>
                        <a:t>土地出让金可按改造前后整宗土地市场评估价差价的</a:t>
                      </a:r>
                      <a:r>
                        <a:rPr kumimoji="0" lang="en-US" altLang="zh-CN" sz="800" b="0" i="0" u="none" strike="noStrike" cap="none" normalizeH="0" baseline="0" smtClean="0">
                          <a:ln>
                            <a:noFill/>
                          </a:ln>
                          <a:solidFill>
                            <a:srgbClr val="000000"/>
                          </a:solidFill>
                          <a:effectLst/>
                          <a:latin typeface="微软雅黑" pitchFamily="34" charset="-122"/>
                          <a:ea typeface="微软雅黑" pitchFamily="34" charset="-122"/>
                        </a:rPr>
                        <a:t>40%</a:t>
                      </a:r>
                      <a:r>
                        <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rPr>
                        <a:t>计收</a:t>
                      </a: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CFD5EA"/>
                    </a:solidFill>
                  </a:tcPr>
                </a:tc>
              </a:tr>
              <a:tr h="27305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rPr>
                        <a:t>无偿移交项目用地超出</a:t>
                      </a:r>
                      <a:r>
                        <a:rPr kumimoji="0" lang="en-US" altLang="zh-CN" sz="800" b="0" i="0" u="none" strike="noStrike" cap="none" normalizeH="0" baseline="0" smtClean="0">
                          <a:ln>
                            <a:noFill/>
                          </a:ln>
                          <a:solidFill>
                            <a:srgbClr val="000000"/>
                          </a:solidFill>
                          <a:effectLst/>
                          <a:latin typeface="微软雅黑" pitchFamily="34" charset="-122"/>
                          <a:ea typeface="微软雅黑" pitchFamily="34" charset="-122"/>
                        </a:rPr>
                        <a:t>15%</a:t>
                      </a:r>
                      <a:endPar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E9EBF5"/>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rPr>
                        <a:t>多出部分可适量增加容积率，并按规定缴纳土地出让金</a:t>
                      </a: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E9EBF5"/>
                    </a:solidFill>
                  </a:tcPr>
                </a:tc>
              </a:tr>
              <a:tr h="6445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rPr>
                        <a:t>应移交但未移交或移交不足项目用地</a:t>
                      </a:r>
                      <a:r>
                        <a:rPr kumimoji="0" lang="en-US" altLang="zh-CN" sz="800" b="0" i="0" u="none" strike="noStrike" cap="none" normalizeH="0" baseline="0" smtClean="0">
                          <a:ln>
                            <a:noFill/>
                          </a:ln>
                          <a:solidFill>
                            <a:srgbClr val="000000"/>
                          </a:solidFill>
                          <a:effectLst/>
                          <a:latin typeface="微软雅黑" pitchFamily="34" charset="-122"/>
                          <a:ea typeface="微软雅黑" pitchFamily="34" charset="-122"/>
                        </a:rPr>
                        <a:t>15%</a:t>
                      </a:r>
                      <a:endPar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CFD5EA"/>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rPr>
                        <a:t>可采用区域平衡的方式进行公益性用地整合配置，对于应移交但未移交或移交不足</a:t>
                      </a:r>
                      <a:r>
                        <a:rPr kumimoji="0" lang="en-US" altLang="zh-CN" sz="800" b="0" i="0" u="none" strike="noStrike" cap="none" normalizeH="0" baseline="0" smtClean="0">
                          <a:ln>
                            <a:noFill/>
                          </a:ln>
                          <a:solidFill>
                            <a:srgbClr val="000000"/>
                          </a:solidFill>
                          <a:effectLst/>
                          <a:latin typeface="微软雅黑" pitchFamily="34" charset="-122"/>
                          <a:ea typeface="微软雅黑" pitchFamily="34" charset="-122"/>
                        </a:rPr>
                        <a:t>15</a:t>
                      </a:r>
                      <a:r>
                        <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rPr>
                        <a:t>％的部分用地，则需按改造后整宗用地市场评估单价计收土地出让金</a:t>
                      </a: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CFD5EA"/>
                    </a:solidFill>
                  </a:tcPr>
                </a:tc>
              </a:tr>
            </a:tbl>
          </a:graphicData>
        </a:graphic>
      </p:graphicFrame>
      <p:sp>
        <p:nvSpPr>
          <p:cNvPr id="19478" name="文本框 7"/>
          <p:cNvSpPr txBox="1">
            <a:spLocks noChangeArrowheads="1"/>
          </p:cNvSpPr>
          <p:nvPr/>
        </p:nvSpPr>
        <p:spPr bwMode="auto">
          <a:xfrm>
            <a:off x="0" y="201613"/>
            <a:ext cx="3600450" cy="1381125"/>
          </a:xfrm>
          <a:prstGeom prst="rect">
            <a:avLst/>
          </a:prstGeom>
          <a:solidFill>
            <a:srgbClr val="A8C5E7"/>
          </a:solidFill>
          <a:ln w="9525">
            <a:noFill/>
            <a:miter lim="800000"/>
            <a:headEnd/>
            <a:tailEnd/>
          </a:ln>
        </p:spPr>
        <p:txBody>
          <a:bodyPr>
            <a:spAutoFit/>
          </a:bodyPr>
          <a:lstStyle/>
          <a:p>
            <a:pPr>
              <a:lnSpc>
                <a:spcPct val="150000"/>
              </a:lnSpc>
            </a:pPr>
            <a:r>
              <a:rPr lang="en-US" altLang="zh-CN" sz="800" b="1">
                <a:latin typeface="微软雅黑" pitchFamily="34" charset="-122"/>
                <a:ea typeface="微软雅黑" pitchFamily="34" charset="-122"/>
              </a:rPr>
              <a:t>1.</a:t>
            </a:r>
            <a:r>
              <a:rPr lang="zh-CN" altLang="en-US" sz="800" b="1">
                <a:latin typeface="微软雅黑" pitchFamily="34" charset="-122"/>
                <a:ea typeface="微软雅黑" pitchFamily="34" charset="-122"/>
              </a:rPr>
              <a:t>涉及村（居）集体建设用地转变功能或延长使用年限的改造项目如何表决？</a:t>
            </a:r>
            <a:r>
              <a:rPr lang="zh-CN" altLang="en-US" sz="800">
                <a:latin typeface="微软雅黑" pitchFamily="34" charset="-122"/>
                <a:ea typeface="微软雅黑" pitchFamily="34" charset="-122"/>
              </a:rPr>
              <a:t>土地使用权人拟将原工业及其他非公益性质的集体建设用地转变用地功能发展经营性项目（不涉及商品住宅开发建设），有关转变用地功能及协议流转的方案需经地块所属村（居）、集体经济组织成员会议</a:t>
            </a:r>
            <a:r>
              <a:rPr lang="en-US" altLang="zh-CN" sz="800">
                <a:latin typeface="微软雅黑" pitchFamily="34" charset="-122"/>
                <a:ea typeface="微软雅黑" pitchFamily="34" charset="-122"/>
              </a:rPr>
              <a:t>2/3</a:t>
            </a:r>
            <a:r>
              <a:rPr lang="zh-CN" altLang="en-US" sz="800">
                <a:latin typeface="微软雅黑" pitchFamily="34" charset="-122"/>
                <a:ea typeface="微软雅黑" pitchFamily="34" charset="-122"/>
              </a:rPr>
              <a:t>以上成员或成员代表会议</a:t>
            </a:r>
            <a:r>
              <a:rPr lang="en-US" altLang="zh-CN" sz="800">
                <a:latin typeface="微软雅黑" pitchFamily="34" charset="-122"/>
                <a:ea typeface="微软雅黑" pitchFamily="34" charset="-122"/>
              </a:rPr>
              <a:t>2/3</a:t>
            </a:r>
            <a:r>
              <a:rPr lang="zh-CN" altLang="en-US" sz="800">
                <a:latin typeface="微软雅黑" pitchFamily="34" charset="-122"/>
                <a:ea typeface="微软雅黑" pitchFamily="34" charset="-122"/>
              </a:rPr>
              <a:t>以上成员代表同意，并按相关规定公示。</a:t>
            </a:r>
            <a:endParaRPr lang="en-US" altLang="zh-CN" sz="800">
              <a:latin typeface="微软雅黑" pitchFamily="34" charset="-122"/>
              <a:ea typeface="微软雅黑" pitchFamily="34" charset="-122"/>
            </a:endParaRPr>
          </a:p>
          <a:p>
            <a:pPr>
              <a:lnSpc>
                <a:spcPct val="150000"/>
              </a:lnSpc>
            </a:pPr>
            <a:r>
              <a:rPr lang="zh-CN" altLang="en-US" sz="800">
                <a:latin typeface="微软雅黑" pitchFamily="34" charset="-122"/>
                <a:ea typeface="微软雅黑" pitchFamily="34" charset="-122"/>
              </a:rPr>
              <a:t>（详见</a:t>
            </a:r>
            <a:r>
              <a:rPr lang="en-US" altLang="zh-CN" sz="800">
                <a:latin typeface="微软雅黑" pitchFamily="34" charset="-122"/>
                <a:ea typeface="微软雅黑" pitchFamily="34" charset="-122"/>
              </a:rPr>
              <a:t>《</a:t>
            </a:r>
            <a:r>
              <a:rPr lang="zh-CN" altLang="en-US" sz="800">
                <a:latin typeface="微软雅黑" pitchFamily="34" charset="-122"/>
                <a:ea typeface="微软雅黑" pitchFamily="34" charset="-122"/>
              </a:rPr>
              <a:t>顺德区城市更新（“三旧”改造）实施办法</a:t>
            </a:r>
            <a:r>
              <a:rPr lang="en-US" altLang="zh-CN" sz="800">
                <a:latin typeface="微软雅黑" pitchFamily="34" charset="-122"/>
                <a:ea typeface="微软雅黑" pitchFamily="34" charset="-122"/>
              </a:rPr>
              <a:t>》</a:t>
            </a:r>
            <a:r>
              <a:rPr lang="zh-CN" altLang="en-US" sz="800">
                <a:latin typeface="微软雅黑" pitchFamily="34" charset="-122"/>
                <a:ea typeface="微软雅黑" pitchFamily="34" charset="-122"/>
              </a:rPr>
              <a:t>（顺府发</a:t>
            </a:r>
            <a:r>
              <a:rPr lang="en-US" altLang="zh-CN" sz="800">
                <a:latin typeface="微软雅黑" pitchFamily="34" charset="-122"/>
                <a:ea typeface="微软雅黑" pitchFamily="34" charset="-122"/>
              </a:rPr>
              <a:t>〔2015〕19</a:t>
            </a:r>
            <a:r>
              <a:rPr lang="zh-CN" altLang="en-US" sz="800">
                <a:latin typeface="微软雅黑" pitchFamily="34" charset="-122"/>
                <a:ea typeface="微软雅黑" pitchFamily="34" charset="-122"/>
              </a:rPr>
              <a:t>号）第二十三条）</a:t>
            </a:r>
            <a:endParaRPr lang="en-US" altLang="zh-CN" sz="80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1" y="3273"/>
          <a:ext cx="3600451" cy="6335961"/>
        </p:xfrm>
        <a:graphic>
          <a:graphicData uri="http://schemas.openxmlformats.org/drawingml/2006/table">
            <a:tbl>
              <a:tblPr firstRow="1">
                <a:tableStyleId>{3C2FFA5D-87B4-456A-9821-1D502468CF0F}</a:tableStyleId>
              </a:tblPr>
              <a:tblGrid>
                <a:gridCol w="3600451"/>
              </a:tblGrid>
              <a:tr h="246220">
                <a:tc>
                  <a:txBody>
                    <a:bodyPr/>
                    <a:lstStyle/>
                    <a:p>
                      <a:pPr marL="0" marR="0" indent="0" algn="ctr" defTabSz="270022" rtl="0" eaLnBrk="1" fontAlgn="ctr" latinLnBrk="0" hangingPunct="1">
                        <a:lnSpc>
                          <a:spcPct val="100000"/>
                        </a:lnSpc>
                        <a:spcBef>
                          <a:spcPts val="0"/>
                        </a:spcBef>
                        <a:spcAft>
                          <a:spcPts val="0"/>
                        </a:spcAft>
                        <a:buClrTx/>
                        <a:buSzTx/>
                        <a:buFontTx/>
                        <a:buNone/>
                        <a:tabLst/>
                        <a:defRPr/>
                      </a:pPr>
                      <a:r>
                        <a:rPr lang="zh-CN" altLang="en-US" sz="1100" u="none" strike="noStrike" dirty="0" smtClean="0">
                          <a:effectLst/>
                          <a:latin typeface="微软雅黑" panose="020B0503020204020204" pitchFamily="34" charset="-122"/>
                          <a:ea typeface="微软雅黑" panose="020B0503020204020204" pitchFamily="34" charset="-122"/>
                        </a:rPr>
                        <a:t>案例分析</a:t>
                      </a:r>
                      <a:endParaRPr lang="zh-CN" altLang="en-US" sz="1100" b="0" i="0" u="none" strike="noStrike" dirty="0" smtClean="0">
                        <a:solidFill>
                          <a:srgbClr val="000000"/>
                        </a:solidFill>
                        <a:effectLst/>
                        <a:latin typeface="微软雅黑" panose="020B0503020204020204" pitchFamily="34" charset="-122"/>
                        <a:ea typeface="微软雅黑" panose="020B0503020204020204" pitchFamily="34" charset="-122"/>
                      </a:endParaRPr>
                    </a:p>
                  </a:txBody>
                  <a:tcPr marL="5666" marR="5666" marT="5666" marB="0" anchor="ctr"/>
                </a:tc>
              </a:tr>
              <a:tr h="6089741">
                <a:tc>
                  <a:txBody>
                    <a:bodyPr/>
                    <a:lstStyle/>
                    <a:p>
                      <a:pPr marL="0" algn="ctr" defTabSz="270022" rtl="0" eaLnBrk="1" fontAlgn="ctr" latinLnBrk="0" hangingPunct="1"/>
                      <a:endParaRPr lang="en-US" altLang="zh-CN" sz="1100" u="none" strike="noStrike" kern="1200" dirty="0" smtClean="0">
                        <a:solidFill>
                          <a:schemeClr val="dk1"/>
                        </a:solidFill>
                        <a:effectLst/>
                        <a:latin typeface="微软雅黑" panose="020B0503020204020204" pitchFamily="34" charset="-122"/>
                        <a:ea typeface="微软雅黑" panose="020B0503020204020204" pitchFamily="34" charset="-122"/>
                        <a:cs typeface="+mn-cs"/>
                      </a:endParaRPr>
                    </a:p>
                    <a:p>
                      <a:pPr marL="0" algn="ctr" defTabSz="270022" rtl="0" eaLnBrk="1" fontAlgn="ctr" latinLnBrk="0" hangingPunct="1"/>
                      <a:endParaRPr lang="zh-CN" altLang="en-US" sz="11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marL="5666" marR="5666" marT="5666" marB="0" anchor="ctr"/>
                </a:tc>
              </a:tr>
            </a:tbl>
          </a:graphicData>
        </a:graphic>
      </p:graphicFrame>
      <p:sp>
        <p:nvSpPr>
          <p:cNvPr id="4" name="文本框 3"/>
          <p:cNvSpPr txBox="1"/>
          <p:nvPr/>
        </p:nvSpPr>
        <p:spPr>
          <a:xfrm>
            <a:off x="0" y="287338"/>
            <a:ext cx="3600450" cy="3832225"/>
          </a:xfrm>
          <a:prstGeom prst="rect">
            <a:avLst/>
          </a:prstGeom>
          <a:solidFill>
            <a:schemeClr val="accent1">
              <a:lumMod val="40000"/>
              <a:lumOff val="60000"/>
            </a:schemeClr>
          </a:solidFill>
        </p:spPr>
        <p:txBody>
          <a:bodyPr>
            <a:spAutoFit/>
          </a:bodyPr>
          <a:lstStyle>
            <a:defPPr>
              <a:defRPr lang="zh-CN"/>
            </a:defPPr>
            <a:lvl1pPr>
              <a:lnSpc>
                <a:spcPct val="150000"/>
              </a:lnSpc>
              <a:defRPr sz="1100" b="1">
                <a:latin typeface="微软雅黑" panose="020B0503020204020204" pitchFamily="34" charset="-122"/>
                <a:ea typeface="微软雅黑" panose="020B0503020204020204" pitchFamily="34" charset="-122"/>
              </a:defRPr>
            </a:lvl1pPr>
          </a:lstStyle>
          <a:p>
            <a:pPr fontAlgn="auto">
              <a:spcBef>
                <a:spcPts val="0"/>
              </a:spcBef>
              <a:spcAft>
                <a:spcPts val="0"/>
              </a:spcAft>
              <a:defRPr/>
            </a:pPr>
            <a:r>
              <a:rPr lang="zh-CN" altLang="en-US" sz="900" dirty="0"/>
              <a:t>案例一</a:t>
            </a:r>
            <a:r>
              <a:rPr lang="zh-CN" altLang="en-US" sz="900" dirty="0">
                <a:sym typeface="Wingdings" panose="05000000000000000000" pitchFamily="2" charset="2"/>
              </a:rPr>
              <a:t>：</a:t>
            </a:r>
            <a:r>
              <a:rPr lang="zh-CN" altLang="en-US" sz="900" dirty="0">
                <a:solidFill>
                  <a:schemeClr val="accent5">
                    <a:lumMod val="75000"/>
                  </a:schemeClr>
                </a:solidFill>
                <a:sym typeface="Wingdings" panose="05000000000000000000" pitchFamily="2" charset="2"/>
              </a:rPr>
              <a:t>（国有土地</a:t>
            </a:r>
            <a:r>
              <a:rPr lang="en-US" altLang="zh-CN" sz="900" dirty="0">
                <a:solidFill>
                  <a:schemeClr val="accent5">
                    <a:lumMod val="75000"/>
                  </a:schemeClr>
                </a:solidFill>
                <a:sym typeface="Wingdings" panose="05000000000000000000" pitchFamily="2" charset="2"/>
              </a:rPr>
              <a:t>—</a:t>
            </a:r>
            <a:r>
              <a:rPr lang="zh-CN" altLang="en-US" sz="900" dirty="0">
                <a:solidFill>
                  <a:schemeClr val="accent5">
                    <a:lumMod val="75000"/>
                  </a:schemeClr>
                </a:solidFill>
                <a:sym typeface="Wingdings" panose="05000000000000000000" pitchFamily="2" charset="2"/>
              </a:rPr>
              <a:t>工业改商服）</a:t>
            </a:r>
            <a:endParaRPr lang="zh-CN" altLang="zh-CN" sz="900" dirty="0">
              <a:solidFill>
                <a:schemeClr val="accent5">
                  <a:lumMod val="75000"/>
                </a:schemeClr>
              </a:solidFill>
            </a:endParaRPr>
          </a:p>
          <a:p>
            <a:pPr fontAlgn="auto">
              <a:spcBef>
                <a:spcPts val="0"/>
              </a:spcBef>
              <a:spcAft>
                <a:spcPts val="0"/>
              </a:spcAft>
              <a:defRPr/>
            </a:pPr>
            <a:r>
              <a:rPr lang="zh-CN" altLang="zh-CN" sz="900" dirty="0">
                <a:solidFill>
                  <a:srgbClr val="C00000"/>
                </a:solidFill>
              </a:rPr>
              <a:t>项目</a:t>
            </a:r>
            <a:r>
              <a:rPr lang="zh-CN" altLang="en-US" sz="900" dirty="0">
                <a:solidFill>
                  <a:srgbClr val="C00000"/>
                </a:solidFill>
              </a:rPr>
              <a:t>概况</a:t>
            </a:r>
            <a:r>
              <a:rPr lang="zh-CN" altLang="zh-CN" sz="900" b="0" dirty="0">
                <a:solidFill>
                  <a:srgbClr val="C00000"/>
                </a:solidFill>
              </a:rPr>
              <a:t>：</a:t>
            </a:r>
            <a:r>
              <a:rPr lang="zh-CN" altLang="en-US" sz="900" b="0" dirty="0"/>
              <a:t>大良某国有用地厂房，用地面积为</a:t>
            </a:r>
            <a:r>
              <a:rPr lang="en-US" altLang="zh-CN" sz="900" b="0" dirty="0"/>
              <a:t>2</a:t>
            </a:r>
            <a:r>
              <a:rPr lang="zh-CN" altLang="en-US" sz="900" b="0" dirty="0"/>
              <a:t>万</a:t>
            </a:r>
            <a:r>
              <a:rPr lang="en-US" altLang="zh-CN" sz="900" b="0" dirty="0"/>
              <a:t>m²</a:t>
            </a:r>
            <a:r>
              <a:rPr lang="zh-CN" altLang="en-US" sz="900" b="0" dirty="0"/>
              <a:t>，建筑面积为</a:t>
            </a:r>
            <a:r>
              <a:rPr lang="en-US" altLang="zh-CN" sz="900" b="0" dirty="0"/>
              <a:t>1.5</a:t>
            </a:r>
            <a:r>
              <a:rPr lang="zh-CN" altLang="en-US" sz="900" b="0" dirty="0"/>
              <a:t>万</a:t>
            </a:r>
            <a:r>
              <a:rPr lang="en-US" altLang="zh-CN" sz="900" b="0" dirty="0"/>
              <a:t>m²</a:t>
            </a:r>
            <a:r>
              <a:rPr lang="zh-CN" altLang="en-US" sz="900" b="0" dirty="0"/>
              <a:t>。因生产扩大和淘汰落后产能的需要已搬迁</a:t>
            </a:r>
            <a:r>
              <a:rPr lang="zh-CN" altLang="en-US" sz="900" b="0" dirty="0" smtClean="0"/>
              <a:t>。现业主</a:t>
            </a:r>
            <a:r>
              <a:rPr lang="zh-CN" altLang="en-US" sz="900" b="0" dirty="0"/>
              <a:t>结合自身需求以及所在片区的规划发展定位，拟对地块实施改造。</a:t>
            </a:r>
            <a:endParaRPr lang="en-US" altLang="zh-CN" sz="900" b="0" dirty="0"/>
          </a:p>
          <a:p>
            <a:pPr fontAlgn="auto">
              <a:spcBef>
                <a:spcPts val="0"/>
              </a:spcBef>
              <a:spcAft>
                <a:spcPts val="0"/>
              </a:spcAft>
              <a:defRPr/>
            </a:pPr>
            <a:r>
              <a:rPr lang="zh-CN" altLang="en-US" sz="900" dirty="0">
                <a:solidFill>
                  <a:srgbClr val="C00000"/>
                </a:solidFill>
              </a:rPr>
              <a:t>改造情况</a:t>
            </a:r>
            <a:r>
              <a:rPr lang="zh-CN" altLang="en-US" sz="900" b="0" dirty="0">
                <a:solidFill>
                  <a:srgbClr val="C00000"/>
                </a:solidFill>
              </a:rPr>
              <a:t>：</a:t>
            </a:r>
            <a:r>
              <a:rPr lang="zh-CN" altLang="en-US" sz="900" b="0" dirty="0"/>
              <a:t>业主通过拆除原建筑物，无偿移交</a:t>
            </a:r>
            <a:r>
              <a:rPr lang="en-US" altLang="zh-CN" sz="900" b="0" dirty="0"/>
              <a:t>15%</a:t>
            </a:r>
            <a:r>
              <a:rPr lang="zh-CN" altLang="en-US" sz="900" b="0" dirty="0"/>
              <a:t>公益性用地，以协议出让方式转变用地功能，拟改造为商业综合体。</a:t>
            </a:r>
            <a:endParaRPr lang="en-US" altLang="zh-CN" sz="900" b="0" dirty="0"/>
          </a:p>
          <a:p>
            <a:pPr fontAlgn="auto">
              <a:spcBef>
                <a:spcPts val="0"/>
              </a:spcBef>
              <a:spcAft>
                <a:spcPts val="0"/>
              </a:spcAft>
              <a:defRPr/>
            </a:pPr>
            <a:endParaRPr lang="en-US" altLang="zh-CN" sz="900" b="0" dirty="0"/>
          </a:p>
          <a:p>
            <a:pPr fontAlgn="auto">
              <a:spcBef>
                <a:spcPts val="0"/>
              </a:spcBef>
              <a:spcAft>
                <a:spcPts val="0"/>
              </a:spcAft>
              <a:defRPr/>
            </a:pPr>
            <a:endParaRPr lang="en-US" altLang="zh-CN" sz="900" b="0" dirty="0">
              <a:solidFill>
                <a:srgbClr val="C00000"/>
              </a:solidFill>
            </a:endParaRPr>
          </a:p>
          <a:p>
            <a:pPr fontAlgn="auto">
              <a:spcBef>
                <a:spcPts val="0"/>
              </a:spcBef>
              <a:spcAft>
                <a:spcPts val="0"/>
              </a:spcAft>
              <a:defRPr/>
            </a:pPr>
            <a:endParaRPr lang="en-US" altLang="zh-CN" sz="900" b="0" dirty="0">
              <a:solidFill>
                <a:srgbClr val="C00000"/>
              </a:solidFill>
            </a:endParaRPr>
          </a:p>
          <a:p>
            <a:pPr fontAlgn="auto">
              <a:spcBef>
                <a:spcPts val="0"/>
              </a:spcBef>
              <a:spcAft>
                <a:spcPts val="0"/>
              </a:spcAft>
              <a:defRPr/>
            </a:pPr>
            <a:r>
              <a:rPr lang="zh-CN" altLang="en-US" sz="900" dirty="0">
                <a:solidFill>
                  <a:srgbClr val="C00000"/>
                </a:solidFill>
              </a:rPr>
              <a:t>政策优惠：</a:t>
            </a:r>
            <a:r>
              <a:rPr lang="zh-CN" altLang="en-US" sz="900" b="0" dirty="0"/>
              <a:t>业主自行改造，并无偿移交</a:t>
            </a:r>
            <a:r>
              <a:rPr lang="en-US" altLang="zh-CN" sz="900" b="0" dirty="0"/>
              <a:t>15%</a:t>
            </a:r>
            <a:r>
              <a:rPr lang="zh-CN" altLang="en-US" sz="900" b="0" dirty="0"/>
              <a:t>公益性用地，土地出让金可按改造前后整宗土地市场评估价差价的</a:t>
            </a:r>
            <a:r>
              <a:rPr lang="en-US" altLang="zh-CN" sz="900" b="0" dirty="0"/>
              <a:t>40%</a:t>
            </a:r>
            <a:r>
              <a:rPr lang="zh-CN" altLang="en-US" sz="900" b="0" dirty="0"/>
              <a:t>计收。</a:t>
            </a:r>
            <a:endParaRPr lang="en-US" altLang="zh-CN" sz="900" b="0" dirty="0"/>
          </a:p>
          <a:p>
            <a:pPr fontAlgn="auto">
              <a:spcBef>
                <a:spcPts val="0"/>
              </a:spcBef>
              <a:spcAft>
                <a:spcPts val="0"/>
              </a:spcAft>
              <a:defRPr/>
            </a:pPr>
            <a:r>
              <a:rPr lang="en-US" altLang="zh-CN" sz="900" b="0" dirty="0"/>
              <a:t>     </a:t>
            </a:r>
            <a:r>
              <a:rPr lang="zh-CN" altLang="en-US" sz="900" dirty="0"/>
              <a:t>应缴土地出让金核算公式如下：</a:t>
            </a:r>
            <a:endParaRPr lang="en-US" altLang="zh-CN" sz="900" dirty="0"/>
          </a:p>
          <a:p>
            <a:pPr fontAlgn="auto">
              <a:spcBef>
                <a:spcPts val="0"/>
              </a:spcBef>
              <a:spcAft>
                <a:spcPts val="0"/>
              </a:spcAft>
              <a:defRPr/>
            </a:pPr>
            <a:endParaRPr lang="en-US" altLang="zh-CN" sz="900" dirty="0"/>
          </a:p>
          <a:p>
            <a:pPr fontAlgn="auto">
              <a:spcBef>
                <a:spcPts val="0"/>
              </a:spcBef>
              <a:spcAft>
                <a:spcPts val="0"/>
              </a:spcAft>
              <a:defRPr/>
            </a:pPr>
            <a:endParaRPr lang="en-US" altLang="zh-CN" sz="900" spc="90" dirty="0"/>
          </a:p>
          <a:p>
            <a:pPr fontAlgn="auto">
              <a:spcBef>
                <a:spcPts val="0"/>
              </a:spcBef>
              <a:spcAft>
                <a:spcPts val="0"/>
              </a:spcAft>
              <a:defRPr/>
            </a:pPr>
            <a:endParaRPr lang="en-US" altLang="zh-CN" sz="900" b="0" spc="90" dirty="0"/>
          </a:p>
          <a:p>
            <a:pPr fontAlgn="auto">
              <a:spcBef>
                <a:spcPts val="0"/>
              </a:spcBef>
              <a:spcAft>
                <a:spcPts val="0"/>
              </a:spcAft>
              <a:defRPr/>
            </a:pPr>
            <a:endParaRPr lang="en-US" altLang="zh-CN" sz="900" b="0" dirty="0"/>
          </a:p>
          <a:p>
            <a:pPr fontAlgn="auto">
              <a:spcBef>
                <a:spcPts val="0"/>
              </a:spcBef>
              <a:spcAft>
                <a:spcPts val="0"/>
              </a:spcAft>
              <a:defRPr/>
            </a:pPr>
            <a:r>
              <a:rPr lang="zh-CN" altLang="en-US" sz="900" b="0" dirty="0"/>
              <a:t> 即：业主只需缴纳</a:t>
            </a:r>
            <a:r>
              <a:rPr lang="en-US" altLang="zh-CN" sz="900" dirty="0">
                <a:solidFill>
                  <a:srgbClr val="C00000"/>
                </a:solidFill>
              </a:rPr>
              <a:t>3440</a:t>
            </a:r>
            <a:r>
              <a:rPr lang="zh-CN" altLang="en-US" sz="900" b="0" dirty="0"/>
              <a:t>万元土地出让金，即可对地块进行改造。</a:t>
            </a:r>
            <a:endParaRPr lang="en-US" altLang="zh-CN" sz="900" dirty="0">
              <a:solidFill>
                <a:srgbClr val="C00000"/>
              </a:solidFill>
            </a:endParaRPr>
          </a:p>
          <a:p>
            <a:pPr fontAlgn="auto">
              <a:spcBef>
                <a:spcPts val="0"/>
              </a:spcBef>
              <a:spcAft>
                <a:spcPts val="0"/>
              </a:spcAft>
              <a:defRPr/>
            </a:pPr>
            <a:r>
              <a:rPr lang="zh-CN" altLang="en-US" sz="900" dirty="0">
                <a:solidFill>
                  <a:srgbClr val="C00000"/>
                </a:solidFill>
              </a:rPr>
              <a:t>改造效益：</a:t>
            </a:r>
            <a:endParaRPr lang="en-US" altLang="zh-CN" sz="900" dirty="0">
              <a:solidFill>
                <a:srgbClr val="C00000"/>
              </a:solidFill>
            </a:endParaRPr>
          </a:p>
        </p:txBody>
      </p:sp>
      <p:sp>
        <p:nvSpPr>
          <p:cNvPr id="21507" name="矩形 13"/>
          <p:cNvSpPr>
            <a:spLocks noChangeArrowheads="1"/>
          </p:cNvSpPr>
          <p:nvPr/>
        </p:nvSpPr>
        <p:spPr bwMode="auto">
          <a:xfrm>
            <a:off x="3175" y="5868988"/>
            <a:ext cx="300038" cy="508000"/>
          </a:xfrm>
          <a:prstGeom prst="rect">
            <a:avLst/>
          </a:prstGeom>
          <a:noFill/>
          <a:ln w="9525">
            <a:noFill/>
            <a:miter lim="800000"/>
            <a:headEnd/>
            <a:tailEnd/>
          </a:ln>
        </p:spPr>
        <p:txBody>
          <a:bodyPr wrap="none">
            <a:spAutoFit/>
          </a:bodyPr>
          <a:lstStyle/>
          <a:p>
            <a:r>
              <a:rPr lang="zh-CN" altLang="en-US" sz="900">
                <a:latin typeface="微软雅黑" pitchFamily="34" charset="-122"/>
                <a:ea typeface="微软雅黑" pitchFamily="34" charset="-122"/>
              </a:rPr>
              <a:t>改</a:t>
            </a:r>
            <a:endParaRPr lang="en-US" altLang="zh-CN" sz="900">
              <a:latin typeface="微软雅黑" pitchFamily="34" charset="-122"/>
              <a:ea typeface="微软雅黑" pitchFamily="34" charset="-122"/>
            </a:endParaRPr>
          </a:p>
          <a:p>
            <a:r>
              <a:rPr lang="zh-CN" altLang="en-US" sz="900">
                <a:latin typeface="微软雅黑" pitchFamily="34" charset="-122"/>
                <a:ea typeface="微软雅黑" pitchFamily="34" charset="-122"/>
              </a:rPr>
              <a:t>造</a:t>
            </a:r>
            <a:endParaRPr lang="en-US" altLang="zh-CN" sz="900">
              <a:latin typeface="微软雅黑" pitchFamily="34" charset="-122"/>
              <a:ea typeface="微软雅黑" pitchFamily="34" charset="-122"/>
            </a:endParaRPr>
          </a:p>
          <a:p>
            <a:r>
              <a:rPr lang="zh-CN" altLang="en-US" sz="900">
                <a:latin typeface="微软雅黑" pitchFamily="34" charset="-122"/>
                <a:ea typeface="微软雅黑" pitchFamily="34" charset="-122"/>
              </a:rPr>
              <a:t>前</a:t>
            </a:r>
          </a:p>
        </p:txBody>
      </p:sp>
      <p:sp>
        <p:nvSpPr>
          <p:cNvPr id="21508" name="矩形 14"/>
          <p:cNvSpPr>
            <a:spLocks noChangeArrowheads="1"/>
          </p:cNvSpPr>
          <p:nvPr/>
        </p:nvSpPr>
        <p:spPr bwMode="auto">
          <a:xfrm>
            <a:off x="1622425" y="5845175"/>
            <a:ext cx="300038" cy="508000"/>
          </a:xfrm>
          <a:prstGeom prst="rect">
            <a:avLst/>
          </a:prstGeom>
          <a:noFill/>
          <a:ln w="9525">
            <a:noFill/>
            <a:miter lim="800000"/>
            <a:headEnd/>
            <a:tailEnd/>
          </a:ln>
        </p:spPr>
        <p:txBody>
          <a:bodyPr wrap="none">
            <a:spAutoFit/>
          </a:bodyPr>
          <a:lstStyle/>
          <a:p>
            <a:r>
              <a:rPr lang="zh-CN" altLang="en-US" sz="900">
                <a:latin typeface="微软雅黑" pitchFamily="34" charset="-122"/>
                <a:ea typeface="微软雅黑" pitchFamily="34" charset="-122"/>
              </a:rPr>
              <a:t>改</a:t>
            </a:r>
            <a:endParaRPr lang="en-US" altLang="zh-CN" sz="900">
              <a:latin typeface="微软雅黑" pitchFamily="34" charset="-122"/>
              <a:ea typeface="微软雅黑" pitchFamily="34" charset="-122"/>
            </a:endParaRPr>
          </a:p>
          <a:p>
            <a:r>
              <a:rPr lang="zh-CN" altLang="en-US" sz="900">
                <a:latin typeface="微软雅黑" pitchFamily="34" charset="-122"/>
                <a:ea typeface="微软雅黑" pitchFamily="34" charset="-122"/>
              </a:rPr>
              <a:t>造</a:t>
            </a:r>
            <a:endParaRPr lang="en-US" altLang="zh-CN" sz="900">
              <a:latin typeface="微软雅黑" pitchFamily="34" charset="-122"/>
              <a:ea typeface="微软雅黑" pitchFamily="34" charset="-122"/>
            </a:endParaRPr>
          </a:p>
          <a:p>
            <a:r>
              <a:rPr lang="zh-CN" altLang="en-US" sz="900">
                <a:latin typeface="微软雅黑" pitchFamily="34" charset="-122"/>
                <a:ea typeface="微软雅黑" pitchFamily="34" charset="-122"/>
              </a:rPr>
              <a:t>后</a:t>
            </a:r>
          </a:p>
        </p:txBody>
      </p:sp>
      <p:pic>
        <p:nvPicPr>
          <p:cNvPr id="21509" name="图片 27"/>
          <p:cNvPicPr>
            <a:picLocks noChangeAspect="1"/>
          </p:cNvPicPr>
          <p:nvPr/>
        </p:nvPicPr>
        <p:blipFill>
          <a:blip r:embed="rId3"/>
          <a:srcRect l="17007" r="5377" b="17203"/>
          <a:stretch>
            <a:fillRect/>
          </a:stretch>
        </p:blipFill>
        <p:spPr bwMode="auto">
          <a:xfrm>
            <a:off x="234950" y="5659438"/>
            <a:ext cx="1423988" cy="1138237"/>
          </a:xfrm>
          <a:prstGeom prst="rect">
            <a:avLst/>
          </a:prstGeom>
          <a:noFill/>
          <a:ln w="9525">
            <a:noFill/>
            <a:miter lim="800000"/>
            <a:headEnd/>
            <a:tailEnd/>
          </a:ln>
        </p:spPr>
      </p:pic>
      <p:graphicFrame>
        <p:nvGraphicFramePr>
          <p:cNvPr id="30" name="表格 29"/>
          <p:cNvGraphicFramePr>
            <a:graphicFrameLocks noGrp="1"/>
          </p:cNvGraphicFramePr>
          <p:nvPr/>
        </p:nvGraphicFramePr>
        <p:xfrm>
          <a:off x="58738" y="4248150"/>
          <a:ext cx="3467100" cy="1296988"/>
        </p:xfrm>
        <a:graphic>
          <a:graphicData uri="http://schemas.openxmlformats.org/drawingml/2006/table">
            <a:tbl>
              <a:tblPr/>
              <a:tblGrid>
                <a:gridCol w="501650"/>
                <a:gridCol w="2965450"/>
              </a:tblGrid>
              <a:tr h="5048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800" b="1" i="0" u="none" strike="noStrike" cap="none" normalizeH="0" baseline="0" smtClean="0">
                          <a:ln>
                            <a:noFill/>
                          </a:ln>
                          <a:solidFill>
                            <a:srgbClr val="000000"/>
                          </a:solidFill>
                          <a:effectLst/>
                          <a:latin typeface="微软雅黑" pitchFamily="34" charset="-122"/>
                          <a:ea typeface="微软雅黑" pitchFamily="34" charset="-122"/>
                        </a:rPr>
                        <a:t>提升土地价值</a:t>
                      </a: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E9EBF5"/>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rPr>
                        <a:t>无偿移交的公益性用地将用于建设公园绿地和公共停车场，较好地改善周边居民的生活和出行环境；同时完善的配套设施更有利于人气的汇聚和地块品质的提升。</a:t>
                      </a:r>
                      <a:endParaRPr kumimoji="0" lang="en-US" altLang="zh-CN" sz="800" b="0"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E9EBF5"/>
                    </a:solidFill>
                  </a:tcPr>
                </a:tc>
              </a:tr>
              <a:tr h="4286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800" b="1" i="0" u="none" strike="noStrike" cap="none" normalizeH="0" baseline="0" smtClean="0">
                          <a:ln>
                            <a:noFill/>
                          </a:ln>
                          <a:solidFill>
                            <a:srgbClr val="000000"/>
                          </a:solidFill>
                          <a:effectLst/>
                          <a:latin typeface="微软雅黑" pitchFamily="34" charset="-122"/>
                          <a:ea typeface="微软雅黑" pitchFamily="34" charset="-122"/>
                        </a:rPr>
                        <a:t>提高经济回报</a:t>
                      </a: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CFD5EA"/>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rPr>
                        <a:t>项目改造后共提供</a:t>
                      </a:r>
                      <a:r>
                        <a:rPr kumimoji="0" lang="en-US" altLang="zh-CN" sz="800" b="0" i="0" u="none" strike="noStrike" cap="none" normalizeH="0" baseline="0" smtClean="0">
                          <a:ln>
                            <a:noFill/>
                          </a:ln>
                          <a:solidFill>
                            <a:srgbClr val="000000"/>
                          </a:solidFill>
                          <a:effectLst/>
                          <a:latin typeface="微软雅黑" pitchFamily="34" charset="-122"/>
                          <a:ea typeface="微软雅黑" pitchFamily="34" charset="-122"/>
                        </a:rPr>
                        <a:t>5.1</a:t>
                      </a:r>
                      <a:r>
                        <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rPr>
                        <a:t>万</a:t>
                      </a:r>
                      <a:r>
                        <a:rPr kumimoji="0" lang="en-US" altLang="zh-CN" sz="800" b="0" i="0" u="none" strike="noStrike" cap="none" normalizeH="0" baseline="0" smtClean="0">
                          <a:ln>
                            <a:noFill/>
                          </a:ln>
                          <a:solidFill>
                            <a:srgbClr val="000000"/>
                          </a:solidFill>
                          <a:effectLst/>
                          <a:latin typeface="微软雅黑" pitchFamily="34" charset="-122"/>
                          <a:ea typeface="微软雅黑" pitchFamily="34" charset="-122"/>
                        </a:rPr>
                        <a:t>m²</a:t>
                      </a:r>
                      <a:r>
                        <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rPr>
                        <a:t>建筑面积。除去公共空间，可出售面积约占</a:t>
                      </a:r>
                      <a:r>
                        <a:rPr kumimoji="0" lang="en-US" altLang="zh-CN" sz="800" b="0" i="0" u="none" strike="noStrike" cap="none" normalizeH="0" baseline="0" smtClean="0">
                          <a:ln>
                            <a:noFill/>
                          </a:ln>
                          <a:solidFill>
                            <a:srgbClr val="000000"/>
                          </a:solidFill>
                          <a:effectLst/>
                          <a:latin typeface="微软雅黑" pitchFamily="34" charset="-122"/>
                          <a:ea typeface="微软雅黑" pitchFamily="34" charset="-122"/>
                        </a:rPr>
                        <a:t>7</a:t>
                      </a:r>
                      <a:r>
                        <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rPr>
                        <a:t>成，即</a:t>
                      </a:r>
                      <a:r>
                        <a:rPr kumimoji="0" lang="en-US" altLang="zh-CN" sz="800" b="0" i="0" u="none" strike="noStrike" cap="none" normalizeH="0" baseline="0" smtClean="0">
                          <a:ln>
                            <a:noFill/>
                          </a:ln>
                          <a:solidFill>
                            <a:srgbClr val="000000"/>
                          </a:solidFill>
                          <a:effectLst/>
                          <a:latin typeface="微软雅黑" pitchFamily="34" charset="-122"/>
                          <a:ea typeface="微软雅黑" pitchFamily="34" charset="-122"/>
                        </a:rPr>
                        <a:t>3.6</a:t>
                      </a:r>
                      <a:r>
                        <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rPr>
                        <a:t>万</a:t>
                      </a:r>
                      <a:r>
                        <a:rPr kumimoji="0" lang="en-US" altLang="zh-CN" sz="800" b="0" i="0" u="none" strike="noStrike" cap="none" normalizeH="0" baseline="0" smtClean="0">
                          <a:ln>
                            <a:noFill/>
                          </a:ln>
                          <a:solidFill>
                            <a:srgbClr val="000000"/>
                          </a:solidFill>
                          <a:effectLst/>
                          <a:latin typeface="微软雅黑" pitchFamily="34" charset="-122"/>
                          <a:ea typeface="微软雅黑" pitchFamily="34" charset="-122"/>
                        </a:rPr>
                        <a:t>m²</a:t>
                      </a:r>
                      <a:r>
                        <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rPr>
                        <a:t>。若按</a:t>
                      </a:r>
                      <a:r>
                        <a:rPr kumimoji="0" lang="en-US" altLang="zh-CN" sz="800" b="0" i="0" u="none" strike="noStrike" cap="none" normalizeH="0" baseline="0" smtClean="0">
                          <a:ln>
                            <a:noFill/>
                          </a:ln>
                          <a:solidFill>
                            <a:srgbClr val="000000"/>
                          </a:solidFill>
                          <a:effectLst/>
                          <a:latin typeface="微软雅黑" pitchFamily="34" charset="-122"/>
                          <a:ea typeface="微软雅黑" pitchFamily="34" charset="-122"/>
                        </a:rPr>
                        <a:t>0.8</a:t>
                      </a:r>
                      <a:r>
                        <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rPr>
                        <a:t>万元</a:t>
                      </a:r>
                      <a:r>
                        <a:rPr kumimoji="0" lang="en-US" altLang="zh-CN" sz="800" b="0" i="0" u="none" strike="noStrike" cap="none" normalizeH="0" baseline="0" smtClean="0">
                          <a:ln>
                            <a:noFill/>
                          </a:ln>
                          <a:solidFill>
                            <a:srgbClr val="000000"/>
                          </a:solidFill>
                          <a:effectLst/>
                          <a:latin typeface="微软雅黑" pitchFamily="34" charset="-122"/>
                          <a:ea typeface="微软雅黑" pitchFamily="34" charset="-122"/>
                        </a:rPr>
                        <a:t>/m²</a:t>
                      </a:r>
                      <a:r>
                        <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rPr>
                        <a:t>单价出售，则总销售额约为</a:t>
                      </a:r>
                      <a:r>
                        <a:rPr kumimoji="0" lang="en-US" altLang="zh-CN" sz="800" b="0" i="0" u="none" strike="noStrike" cap="none" normalizeH="0" baseline="0" smtClean="0">
                          <a:ln>
                            <a:noFill/>
                          </a:ln>
                          <a:solidFill>
                            <a:srgbClr val="000000"/>
                          </a:solidFill>
                          <a:effectLst/>
                          <a:latin typeface="微软雅黑" pitchFamily="34" charset="-122"/>
                          <a:ea typeface="微软雅黑" pitchFamily="34" charset="-122"/>
                        </a:rPr>
                        <a:t>2.9</a:t>
                      </a:r>
                      <a:r>
                        <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rPr>
                        <a:t>亿元。</a:t>
                      </a: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CFD5EA"/>
                    </a:solidFill>
                  </a:tcPr>
                </a:tc>
              </a:tr>
              <a:tr h="28575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800" b="1" i="0" u="none" strike="noStrike" cap="none" normalizeH="0" baseline="0" smtClean="0">
                          <a:ln>
                            <a:noFill/>
                          </a:ln>
                          <a:solidFill>
                            <a:srgbClr val="000000"/>
                          </a:solidFill>
                          <a:effectLst/>
                          <a:latin typeface="微软雅黑" pitchFamily="34" charset="-122"/>
                          <a:ea typeface="微软雅黑" pitchFamily="34" charset="-122"/>
                        </a:rPr>
                        <a:t>享受政策红利</a:t>
                      </a: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E9EBF5"/>
                    </a:solidFill>
                  </a:tcPr>
                </a:tc>
                <a:tc>
                  <a:txBody>
                    <a:bodyPr/>
                    <a:lstStyle/>
                    <a:p>
                      <a:pPr marL="0" marR="0" lvl="0" indent="0" algn="l" defTabSz="269875" rtl="0" eaLnBrk="0" fontAlgn="base" latinLnBrk="0" hangingPunct="0">
                        <a:lnSpc>
                          <a:spcPct val="100000"/>
                        </a:lnSpc>
                        <a:spcBef>
                          <a:spcPct val="0"/>
                        </a:spcBef>
                        <a:spcAft>
                          <a:spcPct val="0"/>
                        </a:spcAft>
                        <a:buClrTx/>
                        <a:buSzTx/>
                        <a:buFontTx/>
                        <a:buNone/>
                        <a:tabLst/>
                      </a:pPr>
                      <a:r>
                        <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rPr>
                        <a:t>无偿移交</a:t>
                      </a:r>
                      <a:r>
                        <a:rPr kumimoji="0" lang="en-US" altLang="zh-CN" sz="800" b="0" i="0" u="none" strike="noStrike" cap="none" normalizeH="0" baseline="0" smtClean="0">
                          <a:ln>
                            <a:noFill/>
                          </a:ln>
                          <a:solidFill>
                            <a:srgbClr val="000000"/>
                          </a:solidFill>
                          <a:effectLst/>
                          <a:latin typeface="微软雅黑" pitchFamily="34" charset="-122"/>
                          <a:ea typeface="微软雅黑" pitchFamily="34" charset="-122"/>
                        </a:rPr>
                        <a:t>15%</a:t>
                      </a:r>
                      <a:r>
                        <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rPr>
                        <a:t>公益性用地后，土地出让金可按</a:t>
                      </a:r>
                      <a:r>
                        <a:rPr kumimoji="0" lang="en-US" altLang="zh-CN" sz="800" b="0" i="0" u="none" strike="noStrike" cap="none" normalizeH="0" baseline="0" smtClean="0">
                          <a:ln>
                            <a:noFill/>
                          </a:ln>
                          <a:solidFill>
                            <a:srgbClr val="000000"/>
                          </a:solidFill>
                          <a:effectLst/>
                          <a:latin typeface="微软雅黑" pitchFamily="34" charset="-122"/>
                          <a:ea typeface="微软雅黑" pitchFamily="34" charset="-122"/>
                        </a:rPr>
                        <a:t>40%</a:t>
                      </a:r>
                      <a:r>
                        <a:rPr kumimoji="0" lang="zh-CN" altLang="en-US" sz="800" b="0" i="0" u="none" strike="noStrike" cap="none" normalizeH="0" baseline="0" smtClean="0">
                          <a:ln>
                            <a:noFill/>
                          </a:ln>
                          <a:solidFill>
                            <a:srgbClr val="000000"/>
                          </a:solidFill>
                          <a:effectLst/>
                          <a:latin typeface="微软雅黑" pitchFamily="34" charset="-122"/>
                          <a:ea typeface="微软雅黑" pitchFamily="34" charset="-122"/>
                        </a:rPr>
                        <a:t>计算。</a:t>
                      </a:r>
                      <a:r>
                        <a:rPr kumimoji="0" lang="en-US" altLang="zh-CN" sz="800" b="0" i="0" u="none" strike="noStrike" cap="none" normalizeH="0" baseline="0" smtClean="0">
                          <a:ln>
                            <a:noFill/>
                          </a:ln>
                          <a:solidFill>
                            <a:srgbClr val="2F5597"/>
                          </a:solidFill>
                          <a:effectLst/>
                          <a:latin typeface="微软雅黑" pitchFamily="34" charset="-122"/>
                          <a:ea typeface="微软雅黑" pitchFamily="34" charset="-122"/>
                        </a:rPr>
                        <a:t>(</a:t>
                      </a:r>
                      <a:r>
                        <a:rPr kumimoji="0" lang="zh-CN" altLang="en-US" sz="800" b="0" i="0" u="none" strike="noStrike" cap="none" normalizeH="0" baseline="0" smtClean="0">
                          <a:ln>
                            <a:noFill/>
                          </a:ln>
                          <a:solidFill>
                            <a:srgbClr val="2F5597"/>
                          </a:solidFill>
                          <a:effectLst/>
                          <a:latin typeface="微软雅黑" pitchFamily="34" charset="-122"/>
                          <a:ea typeface="微软雅黑" pitchFamily="34" charset="-122"/>
                        </a:rPr>
                        <a:t>经核算，共节约</a:t>
                      </a:r>
                      <a:r>
                        <a:rPr kumimoji="0" lang="en-US" altLang="zh-CN" sz="800" b="0" i="0" u="none" strike="noStrike" cap="none" normalizeH="0" baseline="0" smtClean="0">
                          <a:ln>
                            <a:noFill/>
                          </a:ln>
                          <a:solidFill>
                            <a:srgbClr val="2F5597"/>
                          </a:solidFill>
                          <a:effectLst/>
                          <a:latin typeface="微软雅黑" pitchFamily="34" charset="-122"/>
                          <a:ea typeface="微软雅黑" pitchFamily="34" charset="-122"/>
                        </a:rPr>
                        <a:t>1800</a:t>
                      </a:r>
                      <a:r>
                        <a:rPr kumimoji="0" lang="zh-CN" altLang="en-US" sz="800" b="0" i="0" u="none" strike="noStrike" cap="none" normalizeH="0" baseline="0" smtClean="0">
                          <a:ln>
                            <a:noFill/>
                          </a:ln>
                          <a:solidFill>
                            <a:srgbClr val="2F5597"/>
                          </a:solidFill>
                          <a:effectLst/>
                          <a:latin typeface="微软雅黑" pitchFamily="34" charset="-122"/>
                          <a:ea typeface="微软雅黑" pitchFamily="34" charset="-122"/>
                        </a:rPr>
                        <a:t>万元的用地成本）</a:t>
                      </a: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E9EBF5"/>
                    </a:solidFill>
                  </a:tcPr>
                </a:tc>
              </a:tr>
            </a:tbl>
          </a:graphicData>
        </a:graphic>
      </p:graphicFrame>
      <p:pic>
        <p:nvPicPr>
          <p:cNvPr id="21524" name="图片 5"/>
          <p:cNvPicPr>
            <a:picLocks noChangeAspect="1"/>
          </p:cNvPicPr>
          <p:nvPr/>
        </p:nvPicPr>
        <p:blipFill>
          <a:blip r:embed="rId4"/>
          <a:srcRect t="3175"/>
          <a:stretch>
            <a:fillRect/>
          </a:stretch>
        </p:blipFill>
        <p:spPr bwMode="auto">
          <a:xfrm>
            <a:off x="0" y="2781300"/>
            <a:ext cx="3600450" cy="739775"/>
          </a:xfrm>
          <a:prstGeom prst="rect">
            <a:avLst/>
          </a:prstGeom>
          <a:noFill/>
          <a:ln w="9525">
            <a:noFill/>
            <a:miter lim="800000"/>
            <a:headEnd/>
            <a:tailEnd/>
          </a:ln>
        </p:spPr>
      </p:pic>
      <p:sp>
        <p:nvSpPr>
          <p:cNvPr id="22" name="文本框 21"/>
          <p:cNvSpPr txBox="1"/>
          <p:nvPr/>
        </p:nvSpPr>
        <p:spPr>
          <a:xfrm>
            <a:off x="0" y="3459163"/>
            <a:ext cx="3600450" cy="254000"/>
          </a:xfrm>
          <a:prstGeom prst="rect">
            <a:avLst/>
          </a:prstGeom>
          <a:noFill/>
        </p:spPr>
        <p:txBody>
          <a:bodyPr>
            <a:spAutoFit/>
          </a:bodyPr>
          <a:lstStyle>
            <a:defPPr>
              <a:defRPr lang="zh-CN"/>
            </a:defPPr>
            <a:lvl1pPr>
              <a:lnSpc>
                <a:spcPct val="150000"/>
              </a:lnSpc>
              <a:defRPr sz="1100" b="1">
                <a:latin typeface="微软雅黑" panose="020B0503020204020204" pitchFamily="34" charset="-122"/>
                <a:ea typeface="微软雅黑" panose="020B0503020204020204" pitchFamily="34" charset="-122"/>
              </a:defRPr>
            </a:lvl1pPr>
          </a:lstStyle>
          <a:p>
            <a:pPr fontAlgn="auto">
              <a:spcBef>
                <a:spcPts val="0"/>
              </a:spcBef>
              <a:spcAft>
                <a:spcPts val="0"/>
              </a:spcAft>
              <a:defRPr/>
            </a:pPr>
            <a:r>
              <a:rPr lang="zh-CN" altLang="en-US" sz="700" b="0" dirty="0">
                <a:solidFill>
                  <a:schemeClr val="accent5">
                    <a:lumMod val="50000"/>
                  </a:schemeClr>
                </a:solidFill>
              </a:rPr>
              <a:t>注：上述公式中的土地市场评估价需根据实际地块估价调整。</a:t>
            </a:r>
            <a:endParaRPr lang="en-US" altLang="zh-CN" sz="700" b="0" dirty="0">
              <a:solidFill>
                <a:schemeClr val="accent5">
                  <a:lumMod val="50000"/>
                </a:schemeClr>
              </a:solidFill>
            </a:endParaRPr>
          </a:p>
        </p:txBody>
      </p:sp>
      <p:graphicFrame>
        <p:nvGraphicFramePr>
          <p:cNvPr id="23" name="表格 22"/>
          <p:cNvGraphicFramePr>
            <a:graphicFrameLocks noGrp="1"/>
          </p:cNvGraphicFramePr>
          <p:nvPr/>
        </p:nvGraphicFramePr>
        <p:xfrm>
          <a:off x="47625" y="1582738"/>
          <a:ext cx="3505200" cy="593725"/>
        </p:xfrm>
        <a:graphic>
          <a:graphicData uri="http://schemas.openxmlformats.org/drawingml/2006/table">
            <a:tbl>
              <a:tblPr/>
              <a:tblGrid>
                <a:gridCol w="673100"/>
                <a:gridCol w="792163"/>
                <a:gridCol w="792162"/>
                <a:gridCol w="574675"/>
                <a:gridCol w="673100"/>
              </a:tblGrid>
              <a:tr h="14446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700" b="1" i="0" u="none" strike="noStrike" cap="none" normalizeH="0" baseline="0" smtClean="0">
                          <a:ln>
                            <a:noFill/>
                          </a:ln>
                          <a:solidFill>
                            <a:srgbClr val="000000"/>
                          </a:solidFill>
                          <a:effectLst/>
                          <a:latin typeface="微软雅黑" pitchFamily="34" charset="-122"/>
                          <a:ea typeface="微软雅黑" pitchFamily="34" charset="-122"/>
                        </a:rPr>
                        <a:t>主要指标</a:t>
                      </a: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E9EBF5"/>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700" b="1" i="0" u="none" strike="noStrike" cap="none" normalizeH="0" baseline="0" smtClean="0">
                          <a:ln>
                            <a:noFill/>
                          </a:ln>
                          <a:solidFill>
                            <a:srgbClr val="000000"/>
                          </a:solidFill>
                          <a:effectLst/>
                          <a:latin typeface="微软雅黑" pitchFamily="34" charset="-122"/>
                          <a:ea typeface="微软雅黑" pitchFamily="34" charset="-122"/>
                        </a:rPr>
                        <a:t>用地面积</a:t>
                      </a:r>
                      <a:endParaRPr kumimoji="0" lang="en-US" altLang="zh-CN" sz="700" b="1"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E9EBF5"/>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700" b="1" i="0" u="none" strike="noStrike" cap="none" normalizeH="0" baseline="0" smtClean="0">
                          <a:ln>
                            <a:noFill/>
                          </a:ln>
                          <a:solidFill>
                            <a:srgbClr val="000000"/>
                          </a:solidFill>
                          <a:effectLst/>
                          <a:latin typeface="微软雅黑" pitchFamily="34" charset="-122"/>
                          <a:ea typeface="微软雅黑" pitchFamily="34" charset="-122"/>
                        </a:rPr>
                        <a:t>项目类型</a:t>
                      </a:r>
                      <a:endParaRPr kumimoji="0" lang="en-US" altLang="zh-CN" sz="700" b="1"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E9EBF5"/>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700" b="1" i="0" u="none" strike="noStrike" cap="none" normalizeH="0" baseline="0" smtClean="0">
                          <a:ln>
                            <a:noFill/>
                          </a:ln>
                          <a:solidFill>
                            <a:srgbClr val="000000"/>
                          </a:solidFill>
                          <a:effectLst/>
                          <a:latin typeface="微软雅黑" pitchFamily="34" charset="-122"/>
                          <a:ea typeface="微软雅黑" pitchFamily="34" charset="-122"/>
                        </a:rPr>
                        <a:t>容积率</a:t>
                      </a:r>
                      <a:endParaRPr kumimoji="0" lang="en-US" altLang="zh-CN" sz="700" b="1"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E9EBF5"/>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700" b="1" i="0" u="none" strike="noStrike" cap="none" normalizeH="0" baseline="0" smtClean="0">
                          <a:ln>
                            <a:noFill/>
                          </a:ln>
                          <a:solidFill>
                            <a:srgbClr val="000000"/>
                          </a:solidFill>
                          <a:effectLst/>
                          <a:latin typeface="微软雅黑" pitchFamily="34" charset="-122"/>
                          <a:ea typeface="微软雅黑" pitchFamily="34" charset="-122"/>
                        </a:rPr>
                        <a:t>建筑面积</a:t>
                      </a:r>
                      <a:endParaRPr kumimoji="0" lang="en-US" altLang="zh-CN" sz="700" b="1"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E9EBF5"/>
                    </a:solidFill>
                  </a:tcPr>
                </a:tc>
              </a:tr>
              <a:tr h="1619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700" b="1" i="0" u="none" strike="noStrike" cap="none" normalizeH="0" baseline="0" smtClean="0">
                          <a:ln>
                            <a:noFill/>
                          </a:ln>
                          <a:solidFill>
                            <a:srgbClr val="000000"/>
                          </a:solidFill>
                          <a:effectLst/>
                          <a:latin typeface="微软雅黑" pitchFamily="34" charset="-122"/>
                          <a:ea typeface="微软雅黑" pitchFamily="34" charset="-122"/>
                        </a:rPr>
                        <a:t>改造前</a:t>
                      </a: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CFD5EA"/>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700" b="0" i="0" u="none" strike="noStrike" cap="none" normalizeH="0" baseline="0" smtClean="0">
                          <a:ln>
                            <a:noFill/>
                          </a:ln>
                          <a:solidFill>
                            <a:srgbClr val="000000"/>
                          </a:solidFill>
                          <a:effectLst/>
                          <a:latin typeface="微软雅黑" pitchFamily="34" charset="-122"/>
                          <a:ea typeface="微软雅黑" pitchFamily="34" charset="-122"/>
                        </a:rPr>
                        <a:t>2</a:t>
                      </a:r>
                      <a:r>
                        <a:rPr kumimoji="0" lang="zh-CN" altLang="en-US" sz="700" b="0" i="0" u="none" strike="noStrike" cap="none" normalizeH="0" baseline="0" smtClean="0">
                          <a:ln>
                            <a:noFill/>
                          </a:ln>
                          <a:solidFill>
                            <a:srgbClr val="000000"/>
                          </a:solidFill>
                          <a:effectLst/>
                          <a:latin typeface="微软雅黑" pitchFamily="34" charset="-122"/>
                          <a:ea typeface="微软雅黑" pitchFamily="34" charset="-122"/>
                        </a:rPr>
                        <a:t>万</a:t>
                      </a:r>
                      <a:r>
                        <a:rPr kumimoji="0" lang="en-US" altLang="zh-CN" sz="700" b="0" i="0" u="none" strike="noStrike" cap="none" normalizeH="0" baseline="0" smtClean="0">
                          <a:ln>
                            <a:noFill/>
                          </a:ln>
                          <a:solidFill>
                            <a:srgbClr val="000000"/>
                          </a:solidFill>
                          <a:effectLst/>
                          <a:latin typeface="微软雅黑" pitchFamily="34" charset="-122"/>
                          <a:ea typeface="微软雅黑" pitchFamily="34" charset="-122"/>
                        </a:rPr>
                        <a:t>m²</a:t>
                      </a:r>
                      <a:endParaRPr kumimoji="0" lang="zh-CN" altLang="en-US" sz="700" b="0"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CFD5EA"/>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700" b="0" i="0" u="none" strike="noStrike" cap="none" normalizeH="0" baseline="0" smtClean="0">
                          <a:ln>
                            <a:noFill/>
                          </a:ln>
                          <a:solidFill>
                            <a:srgbClr val="000000"/>
                          </a:solidFill>
                          <a:effectLst/>
                          <a:latin typeface="微软雅黑" pitchFamily="34" charset="-122"/>
                          <a:ea typeface="微软雅黑" pitchFamily="34" charset="-122"/>
                        </a:rPr>
                        <a:t>工业厂房</a:t>
                      </a: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CFD5EA"/>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700" b="0" i="0" u="none" strike="noStrike" cap="none" normalizeH="0" baseline="0" smtClean="0">
                          <a:ln>
                            <a:noFill/>
                          </a:ln>
                          <a:solidFill>
                            <a:srgbClr val="000000"/>
                          </a:solidFill>
                          <a:effectLst/>
                          <a:latin typeface="微软雅黑" pitchFamily="34" charset="-122"/>
                          <a:ea typeface="微软雅黑" pitchFamily="34" charset="-122"/>
                        </a:rPr>
                        <a:t>0.75</a:t>
                      </a:r>
                      <a:endParaRPr kumimoji="0" lang="zh-CN" altLang="en-US" sz="700" b="0"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CFD5EA"/>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700" b="0" i="0" u="none" strike="noStrike" cap="none" normalizeH="0" baseline="0" smtClean="0">
                          <a:ln>
                            <a:noFill/>
                          </a:ln>
                          <a:solidFill>
                            <a:srgbClr val="000000"/>
                          </a:solidFill>
                          <a:effectLst/>
                          <a:latin typeface="微软雅黑" pitchFamily="34" charset="-122"/>
                          <a:ea typeface="微软雅黑" pitchFamily="34" charset="-122"/>
                        </a:rPr>
                        <a:t>1.5</a:t>
                      </a:r>
                      <a:r>
                        <a:rPr kumimoji="0" lang="zh-CN" altLang="en-US" sz="700" b="0" i="0" u="none" strike="noStrike" cap="none" normalizeH="0" baseline="0" smtClean="0">
                          <a:ln>
                            <a:noFill/>
                          </a:ln>
                          <a:solidFill>
                            <a:srgbClr val="000000"/>
                          </a:solidFill>
                          <a:effectLst/>
                          <a:latin typeface="微软雅黑" pitchFamily="34" charset="-122"/>
                          <a:ea typeface="微软雅黑" pitchFamily="34" charset="-122"/>
                        </a:rPr>
                        <a:t>万</a:t>
                      </a:r>
                      <a:r>
                        <a:rPr kumimoji="0" lang="en-US" altLang="zh-CN" sz="700" b="0" i="0" u="none" strike="noStrike" cap="none" normalizeH="0" baseline="0" smtClean="0">
                          <a:ln>
                            <a:noFill/>
                          </a:ln>
                          <a:solidFill>
                            <a:srgbClr val="000000"/>
                          </a:solidFill>
                          <a:effectLst/>
                          <a:latin typeface="微软雅黑" pitchFamily="34" charset="-122"/>
                          <a:ea typeface="微软雅黑" pitchFamily="34" charset="-122"/>
                        </a:rPr>
                        <a:t>m²</a:t>
                      </a:r>
                      <a:endParaRPr kumimoji="0" lang="zh-CN" altLang="en-US" sz="700" b="0"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CFD5EA"/>
                    </a:solidFill>
                  </a:tcPr>
                </a:tc>
              </a:tr>
              <a:tr h="17938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700" b="1" i="0" u="none" strike="noStrike" cap="none" normalizeH="0" baseline="0" smtClean="0">
                          <a:ln>
                            <a:noFill/>
                          </a:ln>
                          <a:solidFill>
                            <a:srgbClr val="000000"/>
                          </a:solidFill>
                          <a:effectLst/>
                          <a:latin typeface="微软雅黑" pitchFamily="34" charset="-122"/>
                          <a:ea typeface="微软雅黑" pitchFamily="34" charset="-122"/>
                        </a:rPr>
                        <a:t>改造后</a:t>
                      </a: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E9EBF5"/>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700" b="0" i="0" u="none" strike="noStrike" cap="none" normalizeH="0" baseline="0" smtClean="0">
                          <a:ln>
                            <a:noFill/>
                          </a:ln>
                          <a:solidFill>
                            <a:srgbClr val="000000"/>
                          </a:solidFill>
                          <a:effectLst/>
                          <a:latin typeface="微软雅黑" pitchFamily="34" charset="-122"/>
                          <a:ea typeface="微软雅黑" pitchFamily="34" charset="-122"/>
                        </a:rPr>
                        <a:t>1.7</a:t>
                      </a:r>
                      <a:r>
                        <a:rPr kumimoji="0" lang="zh-CN" altLang="en-US" sz="700" b="0" i="0" u="none" strike="noStrike" cap="none" normalizeH="0" baseline="0" smtClean="0">
                          <a:ln>
                            <a:noFill/>
                          </a:ln>
                          <a:solidFill>
                            <a:srgbClr val="000000"/>
                          </a:solidFill>
                          <a:effectLst/>
                          <a:latin typeface="微软雅黑" pitchFamily="34" charset="-122"/>
                          <a:ea typeface="微软雅黑" pitchFamily="34" charset="-122"/>
                        </a:rPr>
                        <a:t>万</a:t>
                      </a:r>
                      <a:r>
                        <a:rPr kumimoji="0" lang="en-US" altLang="zh-CN" sz="700" b="0" i="0" u="none" strike="noStrike" cap="none" normalizeH="0" baseline="0" smtClean="0">
                          <a:ln>
                            <a:noFill/>
                          </a:ln>
                          <a:solidFill>
                            <a:srgbClr val="000000"/>
                          </a:solidFill>
                          <a:effectLst/>
                          <a:latin typeface="微软雅黑" pitchFamily="34" charset="-122"/>
                          <a:ea typeface="微软雅黑" pitchFamily="34" charset="-122"/>
                        </a:rPr>
                        <a:t>m²</a:t>
                      </a:r>
                      <a:endParaRPr kumimoji="0" lang="zh-CN" altLang="en-US" sz="700" b="0"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E9EBF5"/>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700" b="0" i="0" u="none" strike="noStrike" cap="none" normalizeH="0" baseline="0" smtClean="0">
                          <a:ln>
                            <a:noFill/>
                          </a:ln>
                          <a:solidFill>
                            <a:srgbClr val="000000"/>
                          </a:solidFill>
                          <a:effectLst/>
                          <a:latin typeface="微软雅黑" pitchFamily="34" charset="-122"/>
                          <a:ea typeface="微软雅黑" pitchFamily="34" charset="-122"/>
                        </a:rPr>
                        <a:t>商业综合体</a:t>
                      </a: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E9EBF5"/>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700" b="0" i="0" u="none" strike="noStrike" cap="none" normalizeH="0" baseline="0" smtClean="0">
                          <a:ln>
                            <a:noFill/>
                          </a:ln>
                          <a:solidFill>
                            <a:srgbClr val="000000"/>
                          </a:solidFill>
                          <a:effectLst/>
                          <a:latin typeface="微软雅黑" pitchFamily="34" charset="-122"/>
                          <a:ea typeface="微软雅黑" pitchFamily="34" charset="-122"/>
                        </a:rPr>
                        <a:t>3.0</a:t>
                      </a:r>
                      <a:endParaRPr kumimoji="0" lang="zh-CN" altLang="en-US" sz="700" b="0"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E9EBF5"/>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700" b="0" i="0" u="none" strike="noStrike" cap="none" normalizeH="0" baseline="0" smtClean="0">
                          <a:ln>
                            <a:noFill/>
                          </a:ln>
                          <a:solidFill>
                            <a:srgbClr val="000000"/>
                          </a:solidFill>
                          <a:effectLst/>
                          <a:latin typeface="微软雅黑" pitchFamily="34" charset="-122"/>
                          <a:ea typeface="微软雅黑" pitchFamily="34" charset="-122"/>
                        </a:rPr>
                        <a:t>5.1</a:t>
                      </a:r>
                      <a:r>
                        <a:rPr kumimoji="0" lang="zh-CN" altLang="en-US" sz="700" b="0" i="0" u="none" strike="noStrike" cap="none" normalizeH="0" baseline="0" smtClean="0">
                          <a:ln>
                            <a:noFill/>
                          </a:ln>
                          <a:solidFill>
                            <a:srgbClr val="000000"/>
                          </a:solidFill>
                          <a:effectLst/>
                          <a:latin typeface="微软雅黑" pitchFamily="34" charset="-122"/>
                          <a:ea typeface="微软雅黑" pitchFamily="34" charset="-122"/>
                        </a:rPr>
                        <a:t>万</a:t>
                      </a:r>
                      <a:r>
                        <a:rPr kumimoji="0" lang="en-US" altLang="zh-CN" sz="700" b="0" i="0" u="none" strike="noStrike" cap="none" normalizeH="0" baseline="0" smtClean="0">
                          <a:ln>
                            <a:noFill/>
                          </a:ln>
                          <a:solidFill>
                            <a:srgbClr val="000000"/>
                          </a:solidFill>
                          <a:effectLst/>
                          <a:latin typeface="微软雅黑" pitchFamily="34" charset="-122"/>
                          <a:ea typeface="微软雅黑" pitchFamily="34" charset="-122"/>
                        </a:rPr>
                        <a:t>m²</a:t>
                      </a:r>
                      <a:endParaRPr kumimoji="0" lang="zh-CN" altLang="en-US" sz="700" b="0" i="0" u="none" strike="noStrike" cap="none" normalizeH="0" baseline="0" smtClean="0">
                        <a:ln>
                          <a:noFill/>
                        </a:ln>
                        <a:solidFill>
                          <a:srgbClr val="000000"/>
                        </a:solidFill>
                        <a:effectLst/>
                        <a:latin typeface="微软雅黑" pitchFamily="34" charset="-122"/>
                        <a:ea typeface="微软雅黑" pitchFamily="34" charset="-122"/>
                      </a:endParaRPr>
                    </a:p>
                  </a:txBody>
                  <a:tcPr anchor="ctr" horzOverflow="overflow">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a:noFill/>
                    </a:lnTlToBr>
                    <a:lnBlToTr>
                      <a:noFill/>
                    </a:lnBlToTr>
                    <a:solidFill>
                      <a:srgbClr val="E9EBF5"/>
                    </a:solidFill>
                  </a:tcPr>
                </a:tc>
              </a:tr>
            </a:tbl>
          </a:graphicData>
        </a:graphic>
      </p:graphicFrame>
      <p:pic>
        <p:nvPicPr>
          <p:cNvPr id="21552" name="图片 2"/>
          <p:cNvPicPr>
            <a:picLocks noChangeAspect="1"/>
          </p:cNvPicPr>
          <p:nvPr/>
        </p:nvPicPr>
        <p:blipFill>
          <a:blip r:embed="rId5"/>
          <a:srcRect/>
          <a:stretch>
            <a:fillRect/>
          </a:stretch>
        </p:blipFill>
        <p:spPr bwMode="auto">
          <a:xfrm>
            <a:off x="1876425" y="5657850"/>
            <a:ext cx="1652588" cy="1109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文本框 41"/>
          <p:cNvSpPr txBox="1"/>
          <p:nvPr/>
        </p:nvSpPr>
        <p:spPr>
          <a:xfrm>
            <a:off x="9525" y="0"/>
            <a:ext cx="3600450" cy="7259638"/>
          </a:xfrm>
          <a:prstGeom prst="rect">
            <a:avLst/>
          </a:prstGeom>
          <a:solidFill>
            <a:schemeClr val="accent1">
              <a:lumMod val="40000"/>
              <a:lumOff val="60000"/>
            </a:schemeClr>
          </a:solidFill>
        </p:spPr>
        <p:txBody>
          <a:bodyPr>
            <a:spAutoFit/>
          </a:bodyPr>
          <a:lstStyle/>
          <a:p>
            <a:pPr>
              <a:lnSpc>
                <a:spcPct val="150000"/>
              </a:lnSpc>
              <a:defRPr/>
            </a:pPr>
            <a:r>
              <a:rPr lang="zh-CN" altLang="en-US" sz="900" b="1">
                <a:latin typeface="微软雅黑" pitchFamily="34" charset="-122"/>
                <a:ea typeface="微软雅黑" pitchFamily="34" charset="-122"/>
              </a:rPr>
              <a:t>案例二</a:t>
            </a:r>
            <a:r>
              <a:rPr lang="zh-CN" altLang="en-US" sz="900" b="1">
                <a:latin typeface="微软雅黑" pitchFamily="34" charset="-122"/>
                <a:ea typeface="微软雅黑" pitchFamily="34" charset="-122"/>
                <a:sym typeface="Wingdings" pitchFamily="2" charset="2"/>
              </a:rPr>
              <a:t>：</a:t>
            </a:r>
            <a:r>
              <a:rPr lang="zh-CN" altLang="en-US" sz="900" b="1">
                <a:solidFill>
                  <a:srgbClr val="2F5597"/>
                </a:solidFill>
                <a:latin typeface="微软雅黑" pitchFamily="34" charset="-122"/>
                <a:ea typeface="微软雅黑" pitchFamily="34" charset="-122"/>
                <a:sym typeface="Wingdings" pitchFamily="2" charset="2"/>
              </a:rPr>
              <a:t>（集体用地</a:t>
            </a:r>
            <a:r>
              <a:rPr lang="en-US" altLang="zh-CN" sz="900" b="1">
                <a:solidFill>
                  <a:srgbClr val="2F5597"/>
                </a:solidFill>
                <a:latin typeface="微软雅黑" pitchFamily="34" charset="-122"/>
                <a:ea typeface="微软雅黑" pitchFamily="34" charset="-122"/>
                <a:sym typeface="Wingdings" pitchFamily="2" charset="2"/>
              </a:rPr>
              <a:t>——</a:t>
            </a:r>
            <a:r>
              <a:rPr lang="zh-CN" altLang="en-US" sz="900" b="1">
                <a:solidFill>
                  <a:srgbClr val="2F5597"/>
                </a:solidFill>
                <a:latin typeface="微软雅黑" pitchFamily="34" charset="-122"/>
                <a:ea typeface="微软雅黑" pitchFamily="34" charset="-122"/>
                <a:sym typeface="Wingdings" pitchFamily="2" charset="2"/>
              </a:rPr>
              <a:t>工业改商服）</a:t>
            </a:r>
            <a:endParaRPr lang="zh-CN" altLang="zh-CN" sz="900" b="1">
              <a:solidFill>
                <a:srgbClr val="2F5597"/>
              </a:solidFill>
              <a:latin typeface="微软雅黑" pitchFamily="34" charset="-122"/>
              <a:ea typeface="微软雅黑" pitchFamily="34" charset="-122"/>
            </a:endParaRPr>
          </a:p>
          <a:p>
            <a:pPr>
              <a:lnSpc>
                <a:spcPct val="150000"/>
              </a:lnSpc>
              <a:defRPr/>
            </a:pPr>
            <a:r>
              <a:rPr lang="zh-CN" altLang="zh-CN" sz="900" b="1">
                <a:solidFill>
                  <a:srgbClr val="C00000"/>
                </a:solidFill>
                <a:latin typeface="微软雅黑" pitchFamily="34" charset="-122"/>
                <a:ea typeface="微软雅黑" pitchFamily="34" charset="-122"/>
              </a:rPr>
              <a:t>项目</a:t>
            </a:r>
            <a:r>
              <a:rPr lang="zh-CN" altLang="en-US" sz="900" b="1">
                <a:solidFill>
                  <a:srgbClr val="C00000"/>
                </a:solidFill>
                <a:latin typeface="微软雅黑" pitchFamily="34" charset="-122"/>
                <a:ea typeface="微软雅黑" pitchFamily="34" charset="-122"/>
              </a:rPr>
              <a:t>概况</a:t>
            </a:r>
            <a:r>
              <a:rPr lang="zh-CN" altLang="zh-CN" sz="900">
                <a:solidFill>
                  <a:srgbClr val="C00000"/>
                </a:solidFill>
                <a:latin typeface="微软雅黑" pitchFamily="34" charset="-122"/>
                <a:ea typeface="微软雅黑" pitchFamily="34" charset="-122"/>
              </a:rPr>
              <a:t>：</a:t>
            </a:r>
            <a:r>
              <a:rPr lang="zh-CN" altLang="en-US" sz="900">
                <a:latin typeface="微软雅黑" pitchFamily="34" charset="-122"/>
                <a:ea typeface="微软雅黑" pitchFamily="34" charset="-122"/>
              </a:rPr>
              <a:t>容桂某村级工业区，用地面积约为</a:t>
            </a:r>
            <a:r>
              <a:rPr lang="en-US" altLang="zh-CN" sz="900">
                <a:latin typeface="微软雅黑" pitchFamily="34" charset="-122"/>
                <a:ea typeface="微软雅黑" pitchFamily="34" charset="-122"/>
              </a:rPr>
              <a:t>42000㎡</a:t>
            </a:r>
            <a:r>
              <a:rPr lang="zh-CN" altLang="en-US" sz="900">
                <a:latin typeface="微软雅黑" pitchFamily="34" charset="-122"/>
                <a:ea typeface="微软雅黑" pitchFamily="34" charset="-122"/>
              </a:rPr>
              <a:t>（折合</a:t>
            </a:r>
            <a:r>
              <a:rPr lang="en-US" altLang="zh-CN" sz="900">
                <a:latin typeface="微软雅黑" pitchFamily="34" charset="-122"/>
                <a:ea typeface="微软雅黑" pitchFamily="34" charset="-122"/>
              </a:rPr>
              <a:t>63</a:t>
            </a:r>
            <a:r>
              <a:rPr lang="zh-CN" altLang="en-US" sz="900">
                <a:latin typeface="微软雅黑" pitchFamily="34" charset="-122"/>
                <a:ea typeface="微软雅黑" pitchFamily="34" charset="-122"/>
              </a:rPr>
              <a:t>亩），容积率为</a:t>
            </a:r>
            <a:r>
              <a:rPr lang="en-US" altLang="zh-CN" sz="900">
                <a:latin typeface="微软雅黑" pitchFamily="34" charset="-122"/>
                <a:ea typeface="微软雅黑" pitchFamily="34" charset="-122"/>
              </a:rPr>
              <a:t>0.8</a:t>
            </a:r>
            <a:r>
              <a:rPr lang="zh-CN" altLang="en-US" sz="900">
                <a:latin typeface="微软雅黑" pitchFamily="34" charset="-122"/>
                <a:ea typeface="微软雅黑" pitchFamily="34" charset="-122"/>
              </a:rPr>
              <a:t>。原土地权属人为村（居）集体经济组织，现状为一层简易厂房，生产环境差，存在较大的安全隐患。村居拟引入前期投资人进行土地整理，以解决资金短缺问题，实施项目改造。</a:t>
            </a:r>
          </a:p>
          <a:p>
            <a:pPr>
              <a:lnSpc>
                <a:spcPct val="150000"/>
              </a:lnSpc>
              <a:defRPr/>
            </a:pPr>
            <a:r>
              <a:rPr lang="zh-CN" altLang="en-US" sz="900" b="1">
                <a:solidFill>
                  <a:srgbClr val="C00000"/>
                </a:solidFill>
                <a:latin typeface="微软雅黑" pitchFamily="34" charset="-122"/>
                <a:ea typeface="微软雅黑" pitchFamily="34" charset="-122"/>
              </a:rPr>
              <a:t>改造情况</a:t>
            </a:r>
            <a:r>
              <a:rPr lang="zh-CN" altLang="en-US" sz="900">
                <a:solidFill>
                  <a:srgbClr val="C00000"/>
                </a:solidFill>
                <a:latin typeface="微软雅黑" pitchFamily="34" charset="-122"/>
                <a:ea typeface="微软雅黑" pitchFamily="34" charset="-122"/>
              </a:rPr>
              <a:t>：</a:t>
            </a:r>
            <a:r>
              <a:rPr lang="zh-CN" altLang="en-US" sz="900">
                <a:latin typeface="微软雅黑" pitchFamily="34" charset="-122"/>
                <a:ea typeface="微软雅黑" pitchFamily="34" charset="-122"/>
              </a:rPr>
              <a:t>村居通过公开选定的方式引入前期投资人参与项目的前期土地整理工作，待完善土地整理及用地手续后，村居与镇（街）通过挂帐收储形式将土地收储后公开出让推出市场。依据项目评估结果，村居与前期投资人签订投资合同，并约定该项目的土地整理成本为</a:t>
            </a:r>
            <a:r>
              <a:rPr lang="en-US" altLang="zh-CN" sz="900">
                <a:latin typeface="微软雅黑" pitchFamily="34" charset="-122"/>
                <a:ea typeface="微软雅黑" pitchFamily="34" charset="-122"/>
              </a:rPr>
              <a:t>1100</a:t>
            </a:r>
            <a:r>
              <a:rPr lang="zh-CN" altLang="en-US" sz="900">
                <a:latin typeface="微软雅黑" pitchFamily="34" charset="-122"/>
                <a:ea typeface="微软雅黑" pitchFamily="34" charset="-122"/>
              </a:rPr>
              <a:t>元</a:t>
            </a:r>
            <a:r>
              <a:rPr lang="en-US" altLang="zh-CN" sz="900">
                <a:latin typeface="微软雅黑" pitchFamily="34" charset="-122"/>
                <a:ea typeface="微软雅黑" pitchFamily="34" charset="-122"/>
              </a:rPr>
              <a:t>/㎡</a:t>
            </a:r>
            <a:r>
              <a:rPr lang="zh-CN" altLang="en-US" sz="900">
                <a:latin typeface="微软雅黑" pitchFamily="34" charset="-122"/>
                <a:ea typeface="微软雅黑" pitchFamily="34" charset="-122"/>
              </a:rPr>
              <a:t>、利润为</a:t>
            </a:r>
            <a:r>
              <a:rPr lang="en-US" altLang="zh-CN" sz="900">
                <a:latin typeface="微软雅黑" pitchFamily="34" charset="-122"/>
                <a:ea typeface="微软雅黑" pitchFamily="34" charset="-122"/>
              </a:rPr>
              <a:t>200</a:t>
            </a:r>
            <a:r>
              <a:rPr lang="zh-CN" altLang="en-US" sz="900">
                <a:latin typeface="微软雅黑" pitchFamily="34" charset="-122"/>
                <a:ea typeface="微软雅黑" pitchFamily="34" charset="-122"/>
              </a:rPr>
              <a:t>元</a:t>
            </a:r>
            <a:r>
              <a:rPr lang="en-US" altLang="zh-CN" sz="900">
                <a:latin typeface="微软雅黑" pitchFamily="34" charset="-122"/>
                <a:ea typeface="微软雅黑" pitchFamily="34" charset="-122"/>
              </a:rPr>
              <a:t>/㎡</a:t>
            </a:r>
            <a:r>
              <a:rPr lang="zh-CN" altLang="en-US" sz="900">
                <a:latin typeface="微软雅黑" pitchFamily="34" charset="-122"/>
                <a:ea typeface="微软雅黑" pitchFamily="34" charset="-122"/>
              </a:rPr>
              <a:t>（按建筑面积计算），前期投资人可获得该地块土地出让金总额的</a:t>
            </a:r>
            <a:r>
              <a:rPr lang="en-US" altLang="zh-CN" sz="900">
                <a:latin typeface="微软雅黑" pitchFamily="34" charset="-122"/>
                <a:ea typeface="微软雅黑" pitchFamily="34" charset="-122"/>
              </a:rPr>
              <a:t>2.5%</a:t>
            </a:r>
            <a:r>
              <a:rPr lang="zh-CN" altLang="en-US" sz="900">
                <a:latin typeface="微软雅黑" pitchFamily="34" charset="-122"/>
                <a:ea typeface="微软雅黑" pitchFamily="34" charset="-122"/>
              </a:rPr>
              <a:t>作为奖励。假设该项目可供出让土地面积为</a:t>
            </a:r>
            <a:r>
              <a:rPr lang="en-US" altLang="zh-CN" sz="900">
                <a:latin typeface="微软雅黑" pitchFamily="34" charset="-122"/>
                <a:ea typeface="微软雅黑" pitchFamily="34" charset="-122"/>
              </a:rPr>
              <a:t>30000㎡</a:t>
            </a:r>
            <a:r>
              <a:rPr lang="zh-CN" altLang="en-US" sz="900">
                <a:latin typeface="微软雅黑" pitchFamily="34" charset="-122"/>
                <a:ea typeface="微软雅黑" pitchFamily="34" charset="-122"/>
              </a:rPr>
              <a:t>，土地出让成交价为</a:t>
            </a:r>
            <a:r>
              <a:rPr lang="en-US" altLang="zh-CN" sz="900">
                <a:latin typeface="微软雅黑" pitchFamily="34" charset="-122"/>
                <a:ea typeface="微软雅黑" pitchFamily="34" charset="-122"/>
              </a:rPr>
              <a:t>7050</a:t>
            </a:r>
            <a:r>
              <a:rPr lang="zh-CN" altLang="en-US" sz="900">
                <a:latin typeface="微软雅黑" pitchFamily="34" charset="-122"/>
                <a:ea typeface="微软雅黑" pitchFamily="34" charset="-122"/>
              </a:rPr>
              <a:t>元</a:t>
            </a:r>
            <a:r>
              <a:rPr lang="en-US" altLang="zh-CN" sz="900">
                <a:latin typeface="微软雅黑" pitchFamily="34" charset="-122"/>
                <a:ea typeface="微软雅黑" pitchFamily="34" charset="-122"/>
              </a:rPr>
              <a:t>/㎡</a:t>
            </a:r>
            <a:r>
              <a:rPr lang="zh-CN" altLang="en-US" sz="900">
                <a:latin typeface="微软雅黑" pitchFamily="34" charset="-122"/>
                <a:ea typeface="微软雅黑" pitchFamily="34" charset="-122"/>
              </a:rPr>
              <a:t>。</a:t>
            </a:r>
            <a:endParaRPr lang="en-US" altLang="zh-CN" sz="900">
              <a:solidFill>
                <a:srgbClr val="C00000"/>
              </a:solidFill>
              <a:latin typeface="微软雅黑" pitchFamily="34" charset="-122"/>
              <a:ea typeface="微软雅黑" pitchFamily="34" charset="-122"/>
            </a:endParaRPr>
          </a:p>
          <a:p>
            <a:pPr>
              <a:lnSpc>
                <a:spcPct val="150000"/>
              </a:lnSpc>
              <a:defRPr/>
            </a:pPr>
            <a:r>
              <a:rPr lang="zh-CN" altLang="en-US" sz="900" b="1">
                <a:latin typeface="微软雅黑" pitchFamily="34" charset="-122"/>
                <a:ea typeface="微软雅黑" pitchFamily="34" charset="-122"/>
              </a:rPr>
              <a:t>项目收益及政策优惠：</a:t>
            </a:r>
            <a:endParaRPr lang="en-US" altLang="zh-CN" sz="900" b="1">
              <a:latin typeface="微软雅黑" pitchFamily="34" charset="-122"/>
              <a:ea typeface="微软雅黑" pitchFamily="34" charset="-122"/>
            </a:endParaRPr>
          </a:p>
          <a:p>
            <a:pPr>
              <a:lnSpc>
                <a:spcPct val="150000"/>
              </a:lnSpc>
              <a:defRPr/>
            </a:pPr>
            <a:r>
              <a:rPr lang="zh-CN" altLang="en-US" sz="900" b="1">
                <a:latin typeface="微软雅黑" pitchFamily="34" charset="-122"/>
                <a:ea typeface="微软雅黑" pitchFamily="34" charset="-122"/>
              </a:rPr>
              <a:t>（一）前期投资人</a:t>
            </a:r>
          </a:p>
          <a:p>
            <a:pPr>
              <a:lnSpc>
                <a:spcPct val="150000"/>
              </a:lnSpc>
              <a:defRPr/>
            </a:pPr>
            <a:r>
              <a:rPr lang="en-US" altLang="zh-CN" sz="900" b="1">
                <a:latin typeface="微软雅黑" pitchFamily="34" charset="-122"/>
                <a:ea typeface="微软雅黑" pitchFamily="34" charset="-122"/>
              </a:rPr>
              <a:t>1.</a:t>
            </a:r>
            <a:r>
              <a:rPr lang="zh-CN" altLang="en-US" sz="900" b="1">
                <a:latin typeface="微软雅黑" pitchFamily="34" charset="-122"/>
                <a:ea typeface="微软雅黑" pitchFamily="34" charset="-122"/>
              </a:rPr>
              <a:t>项目投资成本：</a:t>
            </a:r>
          </a:p>
          <a:p>
            <a:pPr>
              <a:lnSpc>
                <a:spcPct val="150000"/>
              </a:lnSpc>
              <a:defRPr/>
            </a:pPr>
            <a:r>
              <a:rPr lang="zh-CN" altLang="en-US" sz="900" b="1">
                <a:latin typeface="微软雅黑" pitchFamily="34" charset="-122"/>
                <a:ea typeface="微软雅黑" pitchFamily="34" charset="-122"/>
              </a:rPr>
              <a:t>    </a:t>
            </a:r>
            <a:r>
              <a:rPr lang="en-US" altLang="zh-CN" sz="900" b="1">
                <a:latin typeface="微软雅黑" pitchFamily="34" charset="-122"/>
                <a:ea typeface="微软雅黑" pitchFamily="34" charset="-122"/>
              </a:rPr>
              <a:t>42000㎡×0.8</a:t>
            </a:r>
            <a:r>
              <a:rPr lang="zh-CN" altLang="en-US" sz="900" b="1">
                <a:latin typeface="微软雅黑" pitchFamily="34" charset="-122"/>
                <a:ea typeface="微软雅黑" pitchFamily="34" charset="-122"/>
              </a:rPr>
              <a:t>容积率</a:t>
            </a:r>
            <a:r>
              <a:rPr lang="en-US" altLang="zh-CN" sz="900" b="1">
                <a:latin typeface="微软雅黑" pitchFamily="34" charset="-122"/>
                <a:ea typeface="微软雅黑" pitchFamily="34" charset="-122"/>
              </a:rPr>
              <a:t>×1100</a:t>
            </a:r>
            <a:r>
              <a:rPr lang="zh-CN" altLang="en-US" sz="900" b="1">
                <a:latin typeface="微软雅黑" pitchFamily="34" charset="-122"/>
                <a:ea typeface="微软雅黑" pitchFamily="34" charset="-122"/>
              </a:rPr>
              <a:t>元</a:t>
            </a:r>
            <a:r>
              <a:rPr lang="en-US" altLang="zh-CN" sz="900" b="1">
                <a:latin typeface="微软雅黑" pitchFamily="34" charset="-122"/>
                <a:ea typeface="微软雅黑" pitchFamily="34" charset="-122"/>
              </a:rPr>
              <a:t>/㎡=3696</a:t>
            </a:r>
            <a:r>
              <a:rPr lang="zh-CN" altLang="en-US" sz="900" b="1">
                <a:latin typeface="微软雅黑" pitchFamily="34" charset="-122"/>
                <a:ea typeface="微软雅黑" pitchFamily="34" charset="-122"/>
              </a:rPr>
              <a:t>万元</a:t>
            </a:r>
          </a:p>
          <a:p>
            <a:pPr>
              <a:lnSpc>
                <a:spcPct val="150000"/>
              </a:lnSpc>
              <a:defRPr/>
            </a:pPr>
            <a:r>
              <a:rPr lang="en-US" altLang="zh-CN" sz="900" b="1">
                <a:latin typeface="微软雅黑" pitchFamily="34" charset="-122"/>
                <a:ea typeface="微软雅黑" pitchFamily="34" charset="-122"/>
              </a:rPr>
              <a:t>2.</a:t>
            </a:r>
            <a:r>
              <a:rPr lang="zh-CN" altLang="en-US" sz="900" b="1">
                <a:latin typeface="微软雅黑" pitchFamily="34" charset="-122"/>
                <a:ea typeface="微软雅黑" pitchFamily="34" charset="-122"/>
              </a:rPr>
              <a:t>项目投资利润：（按合同约定）</a:t>
            </a:r>
          </a:p>
          <a:p>
            <a:pPr>
              <a:lnSpc>
                <a:spcPct val="150000"/>
              </a:lnSpc>
              <a:defRPr/>
            </a:pPr>
            <a:r>
              <a:rPr lang="zh-CN" altLang="en-US" sz="900" b="1">
                <a:latin typeface="微软雅黑" pitchFamily="34" charset="-122"/>
                <a:ea typeface="微软雅黑" pitchFamily="34" charset="-122"/>
              </a:rPr>
              <a:t>    </a:t>
            </a:r>
            <a:r>
              <a:rPr lang="en-US" altLang="zh-CN" sz="900" b="1">
                <a:latin typeface="微软雅黑" pitchFamily="34" charset="-122"/>
                <a:ea typeface="微软雅黑" pitchFamily="34" charset="-122"/>
              </a:rPr>
              <a:t>42000㎡×0.8</a:t>
            </a:r>
            <a:r>
              <a:rPr lang="zh-CN" altLang="en-US" sz="900" b="1">
                <a:latin typeface="微软雅黑" pitchFamily="34" charset="-122"/>
                <a:ea typeface="微软雅黑" pitchFamily="34" charset="-122"/>
              </a:rPr>
              <a:t>容积率</a:t>
            </a:r>
            <a:r>
              <a:rPr lang="en-US" altLang="zh-CN" sz="900" b="1">
                <a:latin typeface="微软雅黑" pitchFamily="34" charset="-122"/>
                <a:ea typeface="微软雅黑" pitchFamily="34" charset="-122"/>
              </a:rPr>
              <a:t>×200</a:t>
            </a:r>
            <a:r>
              <a:rPr lang="zh-CN" altLang="en-US" sz="900" b="1">
                <a:latin typeface="微软雅黑" pitchFamily="34" charset="-122"/>
                <a:ea typeface="微软雅黑" pitchFamily="34" charset="-122"/>
              </a:rPr>
              <a:t>元</a:t>
            </a:r>
            <a:r>
              <a:rPr lang="en-US" altLang="zh-CN" sz="900" b="1">
                <a:latin typeface="微软雅黑" pitchFamily="34" charset="-122"/>
                <a:ea typeface="微软雅黑" pitchFamily="34" charset="-122"/>
              </a:rPr>
              <a:t>/㎡=672</a:t>
            </a:r>
            <a:r>
              <a:rPr lang="zh-CN" altLang="en-US" sz="900" b="1">
                <a:latin typeface="微软雅黑" pitchFamily="34" charset="-122"/>
                <a:ea typeface="微软雅黑" pitchFamily="34" charset="-122"/>
              </a:rPr>
              <a:t>万元</a:t>
            </a:r>
          </a:p>
          <a:p>
            <a:pPr>
              <a:lnSpc>
                <a:spcPct val="150000"/>
              </a:lnSpc>
              <a:defRPr/>
            </a:pPr>
            <a:r>
              <a:rPr lang="en-US" altLang="zh-CN" sz="900" b="1">
                <a:latin typeface="微软雅黑" pitchFamily="34" charset="-122"/>
                <a:ea typeface="微软雅黑" pitchFamily="34" charset="-122"/>
              </a:rPr>
              <a:t>3.</a:t>
            </a:r>
            <a:r>
              <a:rPr lang="zh-CN" altLang="en-US" sz="900" b="1">
                <a:latin typeface="微软雅黑" pitchFamily="34" charset="-122"/>
                <a:ea typeface="微软雅黑" pitchFamily="34" charset="-122"/>
              </a:rPr>
              <a:t>项目投资奖励：</a:t>
            </a:r>
          </a:p>
          <a:p>
            <a:pPr>
              <a:lnSpc>
                <a:spcPct val="150000"/>
              </a:lnSpc>
              <a:defRPr/>
            </a:pPr>
            <a:r>
              <a:rPr lang="zh-CN" altLang="en-US" sz="900" b="1">
                <a:latin typeface="微软雅黑" pitchFamily="34" charset="-122"/>
                <a:ea typeface="微软雅黑" pitchFamily="34" charset="-122"/>
              </a:rPr>
              <a:t>  （按合同约定该地块土地出让金总额的</a:t>
            </a:r>
            <a:r>
              <a:rPr lang="en-US" altLang="zh-CN" sz="900" b="1">
                <a:latin typeface="微软雅黑" pitchFamily="34" charset="-122"/>
                <a:ea typeface="微软雅黑" pitchFamily="34" charset="-122"/>
              </a:rPr>
              <a:t>2.5%</a:t>
            </a:r>
            <a:r>
              <a:rPr lang="zh-CN" altLang="en-US" sz="900" b="1">
                <a:latin typeface="微软雅黑" pitchFamily="34" charset="-122"/>
                <a:ea typeface="微软雅黑" pitchFamily="34" charset="-122"/>
              </a:rPr>
              <a:t>作为奖励）</a:t>
            </a:r>
          </a:p>
          <a:p>
            <a:pPr>
              <a:lnSpc>
                <a:spcPct val="150000"/>
              </a:lnSpc>
              <a:defRPr/>
            </a:pPr>
            <a:r>
              <a:rPr lang="zh-CN" altLang="en-US" sz="900" b="1">
                <a:latin typeface="微软雅黑" pitchFamily="34" charset="-122"/>
                <a:ea typeface="微软雅黑" pitchFamily="34" charset="-122"/>
              </a:rPr>
              <a:t>   </a:t>
            </a:r>
            <a:r>
              <a:rPr lang="en-US" altLang="zh-CN" sz="900" b="1">
                <a:latin typeface="微软雅黑" pitchFamily="34" charset="-122"/>
                <a:ea typeface="微软雅黑" pitchFamily="34" charset="-122"/>
              </a:rPr>
              <a:t>30000㎡×7050</a:t>
            </a:r>
            <a:r>
              <a:rPr lang="zh-CN" altLang="en-US" sz="900" b="1">
                <a:latin typeface="微软雅黑" pitchFamily="34" charset="-122"/>
                <a:ea typeface="微软雅黑" pitchFamily="34" charset="-122"/>
              </a:rPr>
              <a:t>元</a:t>
            </a:r>
            <a:r>
              <a:rPr lang="en-US" altLang="zh-CN" sz="900" b="1">
                <a:latin typeface="微软雅黑" pitchFamily="34" charset="-122"/>
                <a:ea typeface="微软雅黑" pitchFamily="34" charset="-122"/>
              </a:rPr>
              <a:t>/㎡×2.5%=528.75</a:t>
            </a:r>
            <a:r>
              <a:rPr lang="zh-CN" altLang="en-US" sz="900" b="1">
                <a:latin typeface="微软雅黑" pitchFamily="34" charset="-122"/>
                <a:ea typeface="微软雅黑" pitchFamily="34" charset="-122"/>
              </a:rPr>
              <a:t>万元</a:t>
            </a:r>
          </a:p>
          <a:p>
            <a:pPr>
              <a:lnSpc>
                <a:spcPct val="150000"/>
              </a:lnSpc>
              <a:defRPr/>
            </a:pPr>
            <a:r>
              <a:rPr lang="zh-CN" altLang="en-US" sz="900" b="1">
                <a:solidFill>
                  <a:schemeClr val="accent2"/>
                </a:solidFill>
                <a:latin typeface="微软雅黑" pitchFamily="34" charset="-122"/>
                <a:ea typeface="微软雅黑" pitchFamily="34" charset="-122"/>
              </a:rPr>
              <a:t>   前期投资人实际收益：</a:t>
            </a:r>
            <a:r>
              <a:rPr lang="en-US" altLang="zh-CN" sz="900" b="1">
                <a:solidFill>
                  <a:schemeClr val="accent2"/>
                </a:solidFill>
                <a:latin typeface="微软雅黑" pitchFamily="34" charset="-122"/>
                <a:ea typeface="微软雅黑" pitchFamily="34" charset="-122"/>
              </a:rPr>
              <a:t>672+528.75=1200.75</a:t>
            </a:r>
            <a:r>
              <a:rPr lang="zh-CN" altLang="en-US" sz="900" b="1">
                <a:solidFill>
                  <a:schemeClr val="accent2"/>
                </a:solidFill>
                <a:latin typeface="微软雅黑" pitchFamily="34" charset="-122"/>
                <a:ea typeface="微软雅黑" pitchFamily="34" charset="-122"/>
              </a:rPr>
              <a:t>万元</a:t>
            </a:r>
          </a:p>
          <a:p>
            <a:pPr>
              <a:lnSpc>
                <a:spcPct val="150000"/>
              </a:lnSpc>
              <a:defRPr/>
            </a:pPr>
            <a:r>
              <a:rPr lang="zh-CN" altLang="en-US" sz="900" b="1">
                <a:latin typeface="微软雅黑" pitchFamily="34" charset="-122"/>
                <a:ea typeface="微软雅黑" pitchFamily="34" charset="-122"/>
              </a:rPr>
              <a:t>（二）村（居）集体经济组织</a:t>
            </a:r>
          </a:p>
          <a:p>
            <a:pPr>
              <a:lnSpc>
                <a:spcPct val="150000"/>
              </a:lnSpc>
              <a:defRPr/>
            </a:pPr>
            <a:r>
              <a:rPr lang="en-US" altLang="zh-CN" sz="900" b="1">
                <a:latin typeface="微软雅黑" pitchFamily="34" charset="-122"/>
                <a:ea typeface="微软雅黑" pitchFamily="34" charset="-122"/>
              </a:rPr>
              <a:t>1.</a:t>
            </a:r>
            <a:r>
              <a:rPr lang="zh-CN" altLang="en-US" sz="900" b="1">
                <a:latin typeface="微软雅黑" pitchFamily="34" charset="-122"/>
                <a:ea typeface="微软雅黑" pitchFamily="34" charset="-122"/>
              </a:rPr>
              <a:t>土地出让金分成收益：</a:t>
            </a:r>
          </a:p>
          <a:p>
            <a:pPr>
              <a:lnSpc>
                <a:spcPct val="150000"/>
              </a:lnSpc>
              <a:defRPr/>
            </a:pPr>
            <a:r>
              <a:rPr lang="en-US" altLang="zh-CN" sz="900" b="1">
                <a:latin typeface="微软雅黑" pitchFamily="34" charset="-122"/>
                <a:ea typeface="微软雅黑" pitchFamily="34" charset="-122"/>
              </a:rPr>
              <a:t>  30000㎡×7050</a:t>
            </a:r>
            <a:r>
              <a:rPr lang="zh-CN" altLang="en-US" sz="900" b="1">
                <a:latin typeface="微软雅黑" pitchFamily="34" charset="-122"/>
                <a:ea typeface="微软雅黑" pitchFamily="34" charset="-122"/>
              </a:rPr>
              <a:t>元</a:t>
            </a:r>
            <a:r>
              <a:rPr lang="en-US" altLang="zh-CN" sz="900" b="1">
                <a:latin typeface="微软雅黑" pitchFamily="34" charset="-122"/>
                <a:ea typeface="微软雅黑" pitchFamily="34" charset="-122"/>
              </a:rPr>
              <a:t>/㎡×50%=10575</a:t>
            </a:r>
            <a:r>
              <a:rPr lang="zh-CN" altLang="en-US" sz="900" b="1">
                <a:latin typeface="微软雅黑" pitchFamily="34" charset="-122"/>
                <a:ea typeface="微软雅黑" pitchFamily="34" charset="-122"/>
              </a:rPr>
              <a:t>万元</a:t>
            </a:r>
          </a:p>
          <a:p>
            <a:pPr>
              <a:lnSpc>
                <a:spcPct val="150000"/>
              </a:lnSpc>
              <a:defRPr/>
            </a:pPr>
            <a:r>
              <a:rPr lang="en-US" altLang="zh-CN" sz="900" b="1">
                <a:latin typeface="微软雅黑" pitchFamily="34" charset="-122"/>
                <a:ea typeface="微软雅黑" pitchFamily="34" charset="-122"/>
              </a:rPr>
              <a:t>2.</a:t>
            </a:r>
            <a:r>
              <a:rPr lang="zh-CN" altLang="en-US" sz="900" b="1">
                <a:latin typeface="微软雅黑" pitchFamily="34" charset="-122"/>
                <a:ea typeface="微软雅黑" pitchFamily="34" charset="-122"/>
              </a:rPr>
              <a:t>支付给前期投资人成本（投资成本</a:t>
            </a:r>
            <a:r>
              <a:rPr lang="en-US" altLang="zh-CN" sz="900" b="1">
                <a:latin typeface="微软雅黑" pitchFamily="34" charset="-122"/>
                <a:ea typeface="微软雅黑" pitchFamily="34" charset="-122"/>
              </a:rPr>
              <a:t>+</a:t>
            </a:r>
            <a:r>
              <a:rPr lang="zh-CN" altLang="en-US" sz="900" b="1">
                <a:latin typeface="微软雅黑" pitchFamily="34" charset="-122"/>
                <a:ea typeface="微软雅黑" pitchFamily="34" charset="-122"/>
              </a:rPr>
              <a:t>投资利润</a:t>
            </a:r>
            <a:r>
              <a:rPr lang="en-US" altLang="zh-CN" sz="900" b="1">
                <a:latin typeface="微软雅黑" pitchFamily="34" charset="-122"/>
                <a:ea typeface="微软雅黑" pitchFamily="34" charset="-122"/>
              </a:rPr>
              <a:t>+</a:t>
            </a:r>
            <a:r>
              <a:rPr lang="zh-CN" altLang="en-US" sz="900" b="1">
                <a:latin typeface="微软雅黑" pitchFamily="34" charset="-122"/>
                <a:ea typeface="微软雅黑" pitchFamily="34" charset="-122"/>
              </a:rPr>
              <a:t>投资奖励）</a:t>
            </a:r>
          </a:p>
          <a:p>
            <a:pPr>
              <a:lnSpc>
                <a:spcPct val="150000"/>
              </a:lnSpc>
              <a:defRPr/>
            </a:pPr>
            <a:r>
              <a:rPr lang="en-US" altLang="zh-CN" sz="900" b="1">
                <a:latin typeface="微软雅黑" pitchFamily="34" charset="-122"/>
                <a:ea typeface="微软雅黑" pitchFamily="34" charset="-122"/>
              </a:rPr>
              <a:t>  3696+672+528.75=4896.75</a:t>
            </a:r>
            <a:r>
              <a:rPr lang="zh-CN" altLang="en-US" sz="900" b="1">
                <a:latin typeface="微软雅黑" pitchFamily="34" charset="-122"/>
                <a:ea typeface="微软雅黑" pitchFamily="34" charset="-122"/>
              </a:rPr>
              <a:t>万元</a:t>
            </a:r>
          </a:p>
          <a:p>
            <a:pPr>
              <a:lnSpc>
                <a:spcPct val="150000"/>
              </a:lnSpc>
              <a:defRPr/>
            </a:pPr>
            <a:r>
              <a:rPr lang="en-US" altLang="zh-CN" sz="900" b="1">
                <a:latin typeface="微软雅黑" pitchFamily="34" charset="-122"/>
                <a:ea typeface="微软雅黑" pitchFamily="34" charset="-122"/>
              </a:rPr>
              <a:t>3.</a:t>
            </a:r>
            <a:r>
              <a:rPr lang="zh-CN" altLang="en-US" sz="900" b="1">
                <a:latin typeface="微软雅黑" pitchFamily="34" charset="-122"/>
                <a:ea typeface="微软雅黑" pitchFamily="34" charset="-122"/>
              </a:rPr>
              <a:t>项目财政扶持资金：</a:t>
            </a:r>
          </a:p>
          <a:p>
            <a:pPr>
              <a:lnSpc>
                <a:spcPct val="150000"/>
              </a:lnSpc>
              <a:defRPr/>
            </a:pPr>
            <a:r>
              <a:rPr lang="zh-CN" altLang="en-US" sz="900" b="1">
                <a:latin typeface="微软雅黑" pitchFamily="34" charset="-122"/>
                <a:ea typeface="微软雅黑" pitchFamily="34" charset="-122"/>
              </a:rPr>
              <a:t>   </a:t>
            </a:r>
            <a:r>
              <a:rPr lang="en-US" altLang="zh-CN" sz="900" b="1">
                <a:latin typeface="微软雅黑" pitchFamily="34" charset="-122"/>
                <a:ea typeface="微软雅黑" pitchFamily="34" charset="-122"/>
              </a:rPr>
              <a:t>63</a:t>
            </a:r>
            <a:r>
              <a:rPr lang="zh-CN" altLang="en-US" sz="900" b="1">
                <a:latin typeface="微软雅黑" pitchFamily="34" charset="-122"/>
                <a:ea typeface="微软雅黑" pitchFamily="34" charset="-122"/>
              </a:rPr>
              <a:t>亩</a:t>
            </a:r>
            <a:r>
              <a:rPr lang="en-US" altLang="zh-CN" sz="900" b="1">
                <a:latin typeface="微软雅黑" pitchFamily="34" charset="-122"/>
                <a:ea typeface="微软雅黑" pitchFamily="34" charset="-122"/>
              </a:rPr>
              <a:t>×2</a:t>
            </a:r>
            <a:r>
              <a:rPr lang="zh-CN" altLang="en-US" sz="900" b="1">
                <a:latin typeface="微软雅黑" pitchFamily="34" charset="-122"/>
                <a:ea typeface="微软雅黑" pitchFamily="34" charset="-122"/>
              </a:rPr>
              <a:t>万元</a:t>
            </a:r>
            <a:r>
              <a:rPr lang="en-US" altLang="zh-CN" sz="900" b="1">
                <a:latin typeface="微软雅黑" pitchFamily="34" charset="-122"/>
                <a:ea typeface="微软雅黑" pitchFamily="34" charset="-122"/>
              </a:rPr>
              <a:t>/</a:t>
            </a:r>
            <a:r>
              <a:rPr lang="zh-CN" altLang="en-US" sz="900" b="1">
                <a:latin typeface="微软雅黑" pitchFamily="34" charset="-122"/>
                <a:ea typeface="微软雅黑" pitchFamily="34" charset="-122"/>
              </a:rPr>
              <a:t>亩</a:t>
            </a:r>
            <a:r>
              <a:rPr lang="en-US" altLang="zh-CN" sz="900" b="1">
                <a:latin typeface="微软雅黑" pitchFamily="34" charset="-122"/>
                <a:ea typeface="微软雅黑" pitchFamily="34" charset="-122"/>
              </a:rPr>
              <a:t>=126</a:t>
            </a:r>
            <a:r>
              <a:rPr lang="zh-CN" altLang="en-US" sz="900" b="1">
                <a:latin typeface="微软雅黑" pitchFamily="34" charset="-122"/>
                <a:ea typeface="微软雅黑" pitchFamily="34" charset="-122"/>
              </a:rPr>
              <a:t>万元</a:t>
            </a:r>
          </a:p>
          <a:p>
            <a:pPr>
              <a:lnSpc>
                <a:spcPct val="150000"/>
              </a:lnSpc>
              <a:defRPr/>
            </a:pPr>
            <a:r>
              <a:rPr lang="zh-CN" altLang="en-US" sz="900" b="1">
                <a:latin typeface="微软雅黑" pitchFamily="34" charset="-122"/>
                <a:ea typeface="微软雅黑" pitchFamily="34" charset="-122"/>
              </a:rPr>
              <a:t>财政扶持优惠政策：土地权属为村</a:t>
            </a:r>
            <a:r>
              <a:rPr lang="en-US" altLang="zh-CN" sz="900" b="1">
                <a:latin typeface="微软雅黑" pitchFamily="34" charset="-122"/>
                <a:ea typeface="微软雅黑" pitchFamily="34" charset="-122"/>
              </a:rPr>
              <a:t>(</a:t>
            </a:r>
            <a:r>
              <a:rPr lang="zh-CN" altLang="en-US" sz="900" b="1">
                <a:latin typeface="微软雅黑" pitchFamily="34" charset="-122"/>
                <a:ea typeface="微软雅黑" pitchFamily="34" charset="-122"/>
              </a:rPr>
              <a:t>居</a:t>
            </a:r>
            <a:r>
              <a:rPr lang="en-US" altLang="zh-CN" sz="900" b="1">
                <a:latin typeface="微软雅黑" pitchFamily="34" charset="-122"/>
                <a:ea typeface="微软雅黑" pitchFamily="34" charset="-122"/>
              </a:rPr>
              <a:t>)</a:t>
            </a:r>
            <a:r>
              <a:rPr lang="zh-CN" altLang="en-US" sz="900" b="1">
                <a:latin typeface="微软雅黑" pitchFamily="34" charset="-122"/>
                <a:ea typeface="微软雅黑" pitchFamily="34" charset="-122"/>
              </a:rPr>
              <a:t>集体经济组织的，面积达到</a:t>
            </a:r>
            <a:r>
              <a:rPr lang="en-US" altLang="zh-CN" sz="900" b="1">
                <a:latin typeface="微软雅黑" pitchFamily="34" charset="-122"/>
                <a:ea typeface="微软雅黑" pitchFamily="34" charset="-122"/>
              </a:rPr>
              <a:t>50</a:t>
            </a:r>
            <a:r>
              <a:rPr lang="zh-CN" altLang="en-US" sz="900" b="1">
                <a:latin typeface="微软雅黑" pitchFamily="34" charset="-122"/>
                <a:ea typeface="微软雅黑" pitchFamily="34" charset="-122"/>
              </a:rPr>
              <a:t>亩以上经政府收购后实施改造的项目并完成项目用地范围的土地整理后，按每亩</a:t>
            </a:r>
            <a:r>
              <a:rPr lang="en-US" altLang="zh-CN" sz="900" b="1">
                <a:latin typeface="微软雅黑" pitchFamily="34" charset="-122"/>
                <a:ea typeface="微软雅黑" pitchFamily="34" charset="-122"/>
              </a:rPr>
              <a:t>2</a:t>
            </a:r>
            <a:r>
              <a:rPr lang="zh-CN" altLang="en-US" sz="900" b="1">
                <a:latin typeface="微软雅黑" pitchFamily="34" charset="-122"/>
                <a:ea typeface="微软雅黑" pitchFamily="34" charset="-122"/>
              </a:rPr>
              <a:t>万元标准作为工作经费，最高不超过</a:t>
            </a:r>
            <a:r>
              <a:rPr lang="en-US" altLang="zh-CN" sz="900" b="1">
                <a:latin typeface="微软雅黑" pitchFamily="34" charset="-122"/>
                <a:ea typeface="微软雅黑" pitchFamily="34" charset="-122"/>
              </a:rPr>
              <a:t>500</a:t>
            </a:r>
            <a:r>
              <a:rPr lang="zh-CN" altLang="en-US" sz="900" b="1">
                <a:latin typeface="微软雅黑" pitchFamily="34" charset="-122"/>
                <a:ea typeface="微软雅黑" pitchFamily="34" charset="-122"/>
              </a:rPr>
              <a:t>万元，对村（居）集体经济组织给予扶持。</a:t>
            </a:r>
          </a:p>
          <a:p>
            <a:pPr>
              <a:lnSpc>
                <a:spcPct val="150000"/>
              </a:lnSpc>
              <a:defRPr/>
            </a:pPr>
            <a:r>
              <a:rPr lang="zh-CN" altLang="en-US" sz="900" b="1">
                <a:solidFill>
                  <a:schemeClr val="accent2"/>
                </a:solidFill>
                <a:latin typeface="微软雅黑" pitchFamily="34" charset="-122"/>
                <a:ea typeface="微软雅黑" pitchFamily="34" charset="-122"/>
              </a:rPr>
              <a:t>   村（居）集体经济组织实际收益：</a:t>
            </a:r>
          </a:p>
          <a:p>
            <a:pPr>
              <a:lnSpc>
                <a:spcPct val="150000"/>
              </a:lnSpc>
              <a:defRPr/>
            </a:pPr>
            <a:r>
              <a:rPr lang="en-US" altLang="zh-CN" sz="900" b="1">
                <a:solidFill>
                  <a:schemeClr val="accent2"/>
                </a:solidFill>
                <a:latin typeface="微软雅黑" pitchFamily="34" charset="-122"/>
                <a:ea typeface="微软雅黑" pitchFamily="34" charset="-122"/>
              </a:rPr>
              <a:t>   10575-4896.75+126=5804.25</a:t>
            </a:r>
            <a:r>
              <a:rPr lang="zh-CN" altLang="en-US" sz="900" b="1">
                <a:solidFill>
                  <a:schemeClr val="accent2"/>
                </a:solidFill>
                <a:latin typeface="微软雅黑" pitchFamily="34" charset="-122"/>
                <a:ea typeface="微软雅黑" pitchFamily="34" charset="-122"/>
              </a:rPr>
              <a:t>万元</a:t>
            </a:r>
            <a:endParaRPr lang="en-US" altLang="zh-CN" sz="900">
              <a:solidFill>
                <a:srgbClr val="C00000"/>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5602" name="文本框 3"/>
          <p:cNvSpPr txBox="1">
            <a:spLocks noChangeArrowheads="1"/>
          </p:cNvSpPr>
          <p:nvPr/>
        </p:nvSpPr>
        <p:spPr bwMode="auto">
          <a:xfrm>
            <a:off x="315913" y="2519363"/>
            <a:ext cx="3109912" cy="523875"/>
          </a:xfrm>
          <a:prstGeom prst="rect">
            <a:avLst/>
          </a:prstGeom>
          <a:noFill/>
          <a:ln w="9525">
            <a:noFill/>
            <a:miter lim="800000"/>
            <a:headEnd/>
            <a:tailEnd/>
          </a:ln>
        </p:spPr>
        <p:txBody>
          <a:bodyPr wrap="none">
            <a:spAutoFit/>
          </a:bodyPr>
          <a:lstStyle/>
          <a:p>
            <a:pPr>
              <a:lnSpc>
                <a:spcPct val="150000"/>
              </a:lnSpc>
            </a:pPr>
            <a:r>
              <a:rPr lang="zh-CN" altLang="en-US" sz="1200" b="1">
                <a:latin typeface="微软雅黑" pitchFamily="34" charset="-122"/>
                <a:ea typeface="微软雅黑" pitchFamily="34" charset="-122"/>
              </a:rPr>
              <a:t>城市更新（“三旧”改造）公众指南分册一</a:t>
            </a:r>
            <a:endParaRPr lang="en-US" altLang="zh-CN" sz="1200" b="1">
              <a:latin typeface="微软雅黑" pitchFamily="34" charset="-122"/>
              <a:ea typeface="微软雅黑" pitchFamily="34" charset="-122"/>
            </a:endParaRPr>
          </a:p>
          <a:p>
            <a:r>
              <a:rPr lang="en-US" altLang="zh-CN" sz="1000" b="1">
                <a:latin typeface="微软雅黑" pitchFamily="34" charset="-122"/>
                <a:ea typeface="微软雅黑" pitchFamily="34" charset="-122"/>
              </a:rPr>
              <a:t>                                                       </a:t>
            </a: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项目认定</a:t>
            </a:r>
          </a:p>
        </p:txBody>
      </p:sp>
      <p:sp>
        <p:nvSpPr>
          <p:cNvPr id="25603" name="文本框 4"/>
          <p:cNvSpPr txBox="1">
            <a:spLocks noChangeArrowheads="1"/>
          </p:cNvSpPr>
          <p:nvPr/>
        </p:nvSpPr>
        <p:spPr bwMode="auto">
          <a:xfrm>
            <a:off x="623888" y="3167063"/>
            <a:ext cx="2493962" cy="277812"/>
          </a:xfrm>
          <a:prstGeom prst="rect">
            <a:avLst/>
          </a:prstGeom>
          <a:noFill/>
          <a:ln w="9525">
            <a:noFill/>
            <a:miter lim="800000"/>
            <a:headEnd/>
            <a:tailEnd/>
          </a:ln>
        </p:spPr>
        <p:txBody>
          <a:bodyPr wrap="none">
            <a:spAutoFit/>
          </a:bodyPr>
          <a:lstStyle/>
          <a:p>
            <a:r>
              <a:rPr lang="zh-CN" altLang="en-US" sz="1200">
                <a:solidFill>
                  <a:schemeClr val="bg1"/>
                </a:solidFill>
                <a:latin typeface="微软雅黑" pitchFamily="34" charset="-122"/>
                <a:ea typeface="微软雅黑" pitchFamily="34" charset="-122"/>
              </a:rPr>
              <a:t>顺德区三旧改造工作领导组办公室</a:t>
            </a:r>
          </a:p>
        </p:txBody>
      </p:sp>
      <p:sp>
        <p:nvSpPr>
          <p:cNvPr id="25604" name="文本框 6"/>
          <p:cNvSpPr txBox="1">
            <a:spLocks noChangeArrowheads="1"/>
          </p:cNvSpPr>
          <p:nvPr/>
        </p:nvSpPr>
        <p:spPr bwMode="auto">
          <a:xfrm>
            <a:off x="1155700" y="3887788"/>
            <a:ext cx="946150" cy="274637"/>
          </a:xfrm>
          <a:prstGeom prst="rect">
            <a:avLst/>
          </a:prstGeom>
          <a:noFill/>
          <a:ln w="9525">
            <a:noFill/>
            <a:miter lim="800000"/>
            <a:headEnd/>
            <a:tailEnd/>
          </a:ln>
        </p:spPr>
        <p:txBody>
          <a:bodyPr wrap="none">
            <a:spAutoFit/>
          </a:bodyPr>
          <a:lstStyle/>
          <a:p>
            <a:r>
              <a:rPr lang="zh-CN" altLang="en-US" sz="1200">
                <a:solidFill>
                  <a:schemeClr val="bg1"/>
                </a:solidFill>
                <a:latin typeface="微软雅黑" pitchFamily="34" charset="-122"/>
                <a:ea typeface="微软雅黑" pitchFamily="34" charset="-122"/>
              </a:rPr>
              <a:t>二零一六年</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6626" name="文本框 2"/>
          <p:cNvSpPr txBox="1">
            <a:spLocks noChangeArrowheads="1"/>
          </p:cNvSpPr>
          <p:nvPr/>
        </p:nvSpPr>
        <p:spPr bwMode="auto">
          <a:xfrm>
            <a:off x="404813" y="71438"/>
            <a:ext cx="1098550" cy="274637"/>
          </a:xfrm>
          <a:prstGeom prst="rect">
            <a:avLst/>
          </a:prstGeom>
          <a:noFill/>
          <a:ln w="9525">
            <a:noFill/>
            <a:miter lim="800000"/>
            <a:headEnd/>
            <a:tailEnd/>
          </a:ln>
        </p:spPr>
        <p:txBody>
          <a:bodyPr wrap="none">
            <a:spAutoFit/>
          </a:bodyPr>
          <a:lstStyle/>
          <a:p>
            <a:r>
              <a:rPr lang="zh-CN" altLang="en-US" sz="1200" b="1">
                <a:solidFill>
                  <a:srgbClr val="4F96D5"/>
                </a:solidFill>
                <a:latin typeface="微软雅黑" pitchFamily="34" charset="-122"/>
                <a:ea typeface="微软雅黑" pitchFamily="34" charset="-122"/>
              </a:rPr>
              <a:t>项目认定条件</a:t>
            </a:r>
          </a:p>
        </p:txBody>
      </p:sp>
      <p:sp>
        <p:nvSpPr>
          <p:cNvPr id="26627" name="文本框 3"/>
          <p:cNvSpPr txBox="1">
            <a:spLocks noChangeArrowheads="1"/>
          </p:cNvSpPr>
          <p:nvPr/>
        </p:nvSpPr>
        <p:spPr bwMode="auto">
          <a:xfrm>
            <a:off x="404813" y="287338"/>
            <a:ext cx="2979737" cy="1730375"/>
          </a:xfrm>
          <a:prstGeom prst="rect">
            <a:avLst/>
          </a:prstGeom>
          <a:noFill/>
          <a:ln w="9525">
            <a:noFill/>
            <a:miter lim="800000"/>
            <a:headEnd/>
            <a:tailEnd/>
          </a:ln>
        </p:spPr>
        <p:txBody>
          <a:bodyPr>
            <a:spAutoFit/>
          </a:bodyPr>
          <a:lstStyle/>
          <a:p>
            <a:pPr>
              <a:lnSpc>
                <a:spcPct val="150000"/>
              </a:lnSpc>
            </a:pPr>
            <a:r>
              <a:rPr lang="en-US" altLang="zh-CN" sz="900">
                <a:latin typeface="微软雅黑" pitchFamily="34" charset="-122"/>
                <a:ea typeface="微软雅黑" pitchFamily="34" charset="-122"/>
              </a:rPr>
              <a:t>1.</a:t>
            </a:r>
            <a:r>
              <a:rPr lang="zh-CN" altLang="zh-CN" sz="900">
                <a:latin typeface="微软雅黑" pitchFamily="34" charset="-122"/>
                <a:ea typeface="微软雅黑" pitchFamily="34" charset="-122"/>
              </a:rPr>
              <a:t>符合我区土地利用总体规划、城乡规划、</a:t>
            </a:r>
            <a:r>
              <a:rPr lang="en-US" altLang="zh-CN" sz="900">
                <a:latin typeface="微软雅黑" pitchFamily="34" charset="-122"/>
                <a:ea typeface="微软雅黑" pitchFamily="34" charset="-122"/>
              </a:rPr>
              <a:t>“</a:t>
            </a:r>
            <a:r>
              <a:rPr lang="zh-CN" altLang="zh-CN" sz="900">
                <a:latin typeface="微软雅黑" pitchFamily="34" charset="-122"/>
                <a:ea typeface="微软雅黑" pitchFamily="34" charset="-122"/>
              </a:rPr>
              <a:t>三旧</a:t>
            </a:r>
            <a:r>
              <a:rPr lang="en-US" altLang="zh-CN" sz="900">
                <a:latin typeface="微软雅黑" pitchFamily="34" charset="-122"/>
                <a:ea typeface="微软雅黑" pitchFamily="34" charset="-122"/>
              </a:rPr>
              <a:t>”</a:t>
            </a:r>
            <a:r>
              <a:rPr lang="zh-CN" altLang="zh-CN" sz="900">
                <a:latin typeface="微软雅黑" pitchFamily="34" charset="-122"/>
                <a:ea typeface="微软雅黑" pitchFamily="34" charset="-122"/>
              </a:rPr>
              <a:t>改造专项规划。</a:t>
            </a:r>
          </a:p>
          <a:p>
            <a:pPr>
              <a:lnSpc>
                <a:spcPct val="150000"/>
              </a:lnSpc>
            </a:pPr>
            <a:r>
              <a:rPr lang="en-US" altLang="zh-CN" sz="900">
                <a:latin typeface="微软雅黑" pitchFamily="34" charset="-122"/>
                <a:ea typeface="微软雅黑" pitchFamily="34" charset="-122"/>
              </a:rPr>
              <a:t>2.</a:t>
            </a:r>
            <a:r>
              <a:rPr lang="zh-CN" altLang="zh-CN" sz="900">
                <a:latin typeface="微软雅黑" pitchFamily="34" charset="-122"/>
                <a:ea typeface="微软雅黑" pitchFamily="34" charset="-122"/>
              </a:rPr>
              <a:t>已纳入省国土资源厅标图建库备案范围和“三旧</a:t>
            </a:r>
            <a:r>
              <a:rPr lang="en-US" altLang="zh-CN" sz="900">
                <a:latin typeface="微软雅黑" pitchFamily="34" charset="-122"/>
                <a:ea typeface="微软雅黑" pitchFamily="34" charset="-122"/>
              </a:rPr>
              <a:t>”</a:t>
            </a:r>
            <a:r>
              <a:rPr lang="zh-CN" altLang="zh-CN" sz="900">
                <a:latin typeface="微软雅黑" pitchFamily="34" charset="-122"/>
                <a:ea typeface="微软雅黑" pitchFamily="34" charset="-122"/>
              </a:rPr>
              <a:t>改造年度实施计划。</a:t>
            </a:r>
          </a:p>
          <a:p>
            <a:pPr>
              <a:lnSpc>
                <a:spcPct val="150000"/>
              </a:lnSpc>
            </a:pPr>
            <a:r>
              <a:rPr lang="en-US" altLang="zh-CN" sz="900">
                <a:latin typeface="微软雅黑" pitchFamily="34" charset="-122"/>
                <a:ea typeface="微软雅黑" pitchFamily="34" charset="-122"/>
              </a:rPr>
              <a:t>3.</a:t>
            </a:r>
            <a:r>
              <a:rPr lang="zh-CN" altLang="zh-CN" sz="900">
                <a:latin typeface="微软雅黑" pitchFamily="34" charset="-122"/>
                <a:ea typeface="微软雅黑" pitchFamily="34" charset="-122"/>
              </a:rPr>
              <a:t>在</a:t>
            </a:r>
            <a:r>
              <a:rPr lang="en-US" altLang="zh-CN" sz="900">
                <a:latin typeface="微软雅黑" pitchFamily="34" charset="-122"/>
                <a:ea typeface="微软雅黑" pitchFamily="34" charset="-122"/>
              </a:rPr>
              <a:t>2007</a:t>
            </a:r>
            <a:r>
              <a:rPr lang="zh-CN" altLang="zh-CN" sz="900">
                <a:latin typeface="微软雅黑" pitchFamily="34" charset="-122"/>
                <a:ea typeface="微软雅黑" pitchFamily="34" charset="-122"/>
              </a:rPr>
              <a:t>年</a:t>
            </a:r>
            <a:r>
              <a:rPr lang="en-US" altLang="zh-CN" sz="900">
                <a:latin typeface="微软雅黑" pitchFamily="34" charset="-122"/>
                <a:ea typeface="微软雅黑" pitchFamily="34" charset="-122"/>
              </a:rPr>
              <a:t>6</a:t>
            </a:r>
            <a:r>
              <a:rPr lang="zh-CN" altLang="zh-CN" sz="900">
                <a:latin typeface="微软雅黑" pitchFamily="34" charset="-122"/>
                <a:ea typeface="微软雅黑" pitchFamily="34" charset="-122"/>
              </a:rPr>
              <a:t>月</a:t>
            </a:r>
            <a:r>
              <a:rPr lang="en-US" altLang="zh-CN" sz="900">
                <a:latin typeface="微软雅黑" pitchFamily="34" charset="-122"/>
                <a:ea typeface="微软雅黑" pitchFamily="34" charset="-122"/>
              </a:rPr>
              <a:t>30</a:t>
            </a:r>
            <a:r>
              <a:rPr lang="zh-CN" altLang="zh-CN" sz="900">
                <a:latin typeface="微软雅黑" pitchFamily="34" charset="-122"/>
                <a:ea typeface="微软雅黑" pitchFamily="34" charset="-122"/>
              </a:rPr>
              <a:t>日前的土地利用现状图和卫星影像图上显示为已有上盖建筑物的建设用地。</a:t>
            </a:r>
            <a:endParaRPr lang="en-US" altLang="zh-CN" sz="900">
              <a:latin typeface="微软雅黑" pitchFamily="34" charset="-122"/>
              <a:ea typeface="微软雅黑" pitchFamily="34" charset="-122"/>
            </a:endParaRPr>
          </a:p>
          <a:p>
            <a:pPr>
              <a:lnSpc>
                <a:spcPct val="150000"/>
              </a:lnSpc>
            </a:pPr>
            <a:r>
              <a:rPr lang="zh-CN" altLang="en-US" sz="900">
                <a:latin typeface="微软雅黑" pitchFamily="34" charset="-122"/>
                <a:ea typeface="微软雅黑" pitchFamily="34" charset="-122"/>
              </a:rPr>
              <a:t>（具体相关规划情况可向项目所在镇政府（街道办事处）三改办咨询）</a:t>
            </a:r>
            <a:endParaRPr lang="zh-CN" altLang="zh-CN" sz="900">
              <a:latin typeface="微软雅黑" pitchFamily="34" charset="-122"/>
              <a:ea typeface="微软雅黑" pitchFamily="34" charset="-122"/>
            </a:endParaRPr>
          </a:p>
        </p:txBody>
      </p:sp>
      <p:sp>
        <p:nvSpPr>
          <p:cNvPr id="26628" name="文本框 5"/>
          <p:cNvSpPr txBox="1">
            <a:spLocks noChangeArrowheads="1"/>
          </p:cNvSpPr>
          <p:nvPr/>
        </p:nvSpPr>
        <p:spPr bwMode="auto">
          <a:xfrm>
            <a:off x="504825" y="2735263"/>
            <a:ext cx="1098550" cy="274637"/>
          </a:xfrm>
          <a:prstGeom prst="rect">
            <a:avLst/>
          </a:prstGeom>
          <a:noFill/>
          <a:ln w="9525">
            <a:noFill/>
            <a:miter lim="800000"/>
            <a:headEnd/>
            <a:tailEnd/>
          </a:ln>
        </p:spPr>
        <p:txBody>
          <a:bodyPr wrap="none">
            <a:spAutoFit/>
          </a:bodyPr>
          <a:lstStyle/>
          <a:p>
            <a:r>
              <a:rPr lang="zh-CN" altLang="en-US" sz="1200" b="1">
                <a:solidFill>
                  <a:srgbClr val="4F96D5"/>
                </a:solidFill>
                <a:latin typeface="微软雅黑" pitchFamily="34" charset="-122"/>
                <a:ea typeface="微软雅黑" pitchFamily="34" charset="-122"/>
              </a:rPr>
              <a:t>项目认定分类</a:t>
            </a:r>
          </a:p>
        </p:txBody>
      </p:sp>
      <p:sp>
        <p:nvSpPr>
          <p:cNvPr id="26629" name="矩形 10"/>
          <p:cNvSpPr>
            <a:spLocks noChangeArrowheads="1"/>
          </p:cNvSpPr>
          <p:nvPr/>
        </p:nvSpPr>
        <p:spPr bwMode="auto">
          <a:xfrm>
            <a:off x="438150" y="3103563"/>
            <a:ext cx="2763838" cy="706437"/>
          </a:xfrm>
          <a:prstGeom prst="rect">
            <a:avLst/>
          </a:prstGeom>
          <a:noFill/>
          <a:ln w="9525">
            <a:noFill/>
            <a:miter lim="800000"/>
            <a:headEnd/>
            <a:tailEnd/>
          </a:ln>
        </p:spPr>
        <p:txBody>
          <a:bodyPr>
            <a:spAutoFit/>
          </a:bodyPr>
          <a:lstStyle/>
          <a:p>
            <a:pPr>
              <a:lnSpc>
                <a:spcPct val="150000"/>
              </a:lnSpc>
            </a:pPr>
            <a:r>
              <a:rPr lang="zh-CN" altLang="en-US" sz="900">
                <a:latin typeface="微软雅黑" pitchFamily="34" charset="-122"/>
                <a:ea typeface="微软雅黑" pitchFamily="34" charset="-122"/>
              </a:rPr>
              <a:t>改造项目的认定审批流程按具体认定审批单位的不同分为区三改办审批、镇政府（街道办事处）审批两类。</a:t>
            </a:r>
            <a:endParaRPr lang="en-US" altLang="zh-CN" sz="900">
              <a:latin typeface="微软雅黑" pitchFamily="34" charset="-122"/>
              <a:ea typeface="微软雅黑" pitchFamily="34" charset="-122"/>
            </a:endParaRPr>
          </a:p>
        </p:txBody>
      </p:sp>
      <p:graphicFrame>
        <p:nvGraphicFramePr>
          <p:cNvPr id="15395" name="Group 35"/>
          <p:cNvGraphicFramePr>
            <a:graphicFrameLocks noGrp="1"/>
          </p:cNvGraphicFramePr>
          <p:nvPr/>
        </p:nvGraphicFramePr>
        <p:xfrm>
          <a:off x="468313" y="3895725"/>
          <a:ext cx="2555875" cy="2660650"/>
        </p:xfrm>
        <a:graphic>
          <a:graphicData uri="http://schemas.openxmlformats.org/drawingml/2006/table">
            <a:tbl>
              <a:tblPr/>
              <a:tblGrid>
                <a:gridCol w="755650"/>
                <a:gridCol w="863600"/>
                <a:gridCol w="936625"/>
              </a:tblGrid>
              <a:tr h="708025">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en-US" sz="900" b="1" i="0" u="none" strike="noStrike" cap="none" normalizeH="0" baseline="0" smtClean="0">
                          <a:ln>
                            <a:noFill/>
                          </a:ln>
                          <a:solidFill>
                            <a:schemeClr val="bg1"/>
                          </a:solidFill>
                          <a:effectLst/>
                          <a:latin typeface="微软雅黑" pitchFamily="34" charset="-122"/>
                          <a:ea typeface="微软雅黑" pitchFamily="34" charset="-122"/>
                        </a:rPr>
                        <a:t>认定单位</a:t>
                      </a:r>
                    </a:p>
                  </a:txBody>
                  <a:tcPr anchor="ctr" horzOverflow="overflow">
                    <a:lnL w="12700" cap="flat" cmpd="sng" algn="ctr">
                      <a:solidFill>
                        <a:srgbClr val="843C0C"/>
                      </a:solidFill>
                      <a:prstDash val="solid"/>
                      <a:round/>
                      <a:headEnd type="none" w="med" len="med"/>
                      <a:tailEnd type="none" w="med" len="med"/>
                    </a:lnL>
                    <a:lnR w="12700" cap="flat" cmpd="sng" algn="ctr">
                      <a:solidFill>
                        <a:srgbClr val="843C0C"/>
                      </a:solidFill>
                      <a:prstDash val="solid"/>
                      <a:round/>
                      <a:headEnd type="none" w="med" len="med"/>
                      <a:tailEnd type="none" w="med" len="med"/>
                    </a:lnR>
                    <a:lnT w="12700" cap="flat" cmpd="sng" algn="ctr">
                      <a:solidFill>
                        <a:srgbClr val="843C0C"/>
                      </a:solidFill>
                      <a:prstDash val="solid"/>
                      <a:round/>
                      <a:headEnd type="none" w="med" len="med"/>
                      <a:tailEnd type="none" w="med" len="med"/>
                    </a:lnT>
                    <a:lnB w="12700" cap="flat" cmpd="sng" algn="ctr">
                      <a:solidFill>
                        <a:srgbClr val="843C0C"/>
                      </a:solidFill>
                      <a:prstDash val="solid"/>
                      <a:round/>
                      <a:headEnd type="none" w="med" len="med"/>
                      <a:tailEnd type="none" w="med" len="med"/>
                    </a:lnB>
                    <a:lnTlToBr>
                      <a:noFill/>
                    </a:lnTlToBr>
                    <a:lnBlToTr>
                      <a:noFill/>
                    </a:lnBlToTr>
                    <a:solidFill>
                      <a:srgbClr val="F4B183"/>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en-US" sz="900" b="1" i="0" u="none" strike="noStrike" cap="none" normalizeH="0" baseline="0" smtClean="0">
                          <a:ln>
                            <a:noFill/>
                          </a:ln>
                          <a:solidFill>
                            <a:schemeClr val="tx1"/>
                          </a:solidFill>
                          <a:effectLst/>
                          <a:latin typeface="微软雅黑" pitchFamily="34" charset="-122"/>
                          <a:ea typeface="微软雅黑" pitchFamily="34" charset="-122"/>
                        </a:rPr>
                        <a:t>区三改办</a:t>
                      </a:r>
                    </a:p>
                  </a:txBody>
                  <a:tcPr anchor="ctr" horzOverflow="overflow">
                    <a:lnL w="12700" cap="flat" cmpd="sng" algn="ctr">
                      <a:solidFill>
                        <a:srgbClr val="843C0C"/>
                      </a:solidFill>
                      <a:prstDash val="solid"/>
                      <a:round/>
                      <a:headEnd type="none" w="med" len="med"/>
                      <a:tailEnd type="none" w="med" len="med"/>
                    </a:lnL>
                    <a:lnR w="12700" cap="flat" cmpd="sng" algn="ctr">
                      <a:solidFill>
                        <a:srgbClr val="843C0C"/>
                      </a:solidFill>
                      <a:prstDash val="solid"/>
                      <a:round/>
                      <a:headEnd type="none" w="med" len="med"/>
                      <a:tailEnd type="none" w="med" len="med"/>
                    </a:lnR>
                    <a:lnT w="12700" cap="flat" cmpd="sng" algn="ctr">
                      <a:solidFill>
                        <a:srgbClr val="843C0C"/>
                      </a:solidFill>
                      <a:prstDash val="solid"/>
                      <a:round/>
                      <a:headEnd type="none" w="med" len="med"/>
                      <a:tailEnd type="none" w="med" len="med"/>
                    </a:lnT>
                    <a:lnB w="12700" cap="flat" cmpd="sng" algn="ctr">
                      <a:solidFill>
                        <a:srgbClr val="843C0C"/>
                      </a:solidFill>
                      <a:prstDash val="solid"/>
                      <a:round/>
                      <a:headEnd type="none" w="med" len="med"/>
                      <a:tailEnd type="none" w="med" len="med"/>
                    </a:lnB>
                    <a:lnTlToBr>
                      <a:noFill/>
                    </a:lnTlToBr>
                    <a:lnBlToTr>
                      <a:noFill/>
                    </a:lnBlToTr>
                    <a:solidFill>
                      <a:srgbClr val="F8CBAD"/>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en-US" sz="900" b="1" i="0" u="none" strike="noStrike" cap="none" normalizeH="0" baseline="0" smtClean="0">
                          <a:ln>
                            <a:noFill/>
                          </a:ln>
                          <a:solidFill>
                            <a:schemeClr val="tx1"/>
                          </a:solidFill>
                          <a:effectLst/>
                          <a:latin typeface="微软雅黑" pitchFamily="34" charset="-122"/>
                          <a:ea typeface="微软雅黑" pitchFamily="34" charset="-122"/>
                        </a:rPr>
                        <a:t>镇政府</a:t>
                      </a:r>
                      <a:endParaRPr kumimoji="0" lang="en-US" altLang="zh-CN" sz="900" b="1" i="0" u="none" strike="noStrike" cap="none" normalizeH="0" baseline="0" smtClean="0">
                        <a:ln>
                          <a:noFill/>
                        </a:ln>
                        <a:solidFill>
                          <a:schemeClr val="tx1"/>
                        </a:solidFill>
                        <a:effectLst/>
                        <a:latin typeface="微软雅黑" pitchFamily="34" charset="-122"/>
                        <a:ea typeface="微软雅黑" pitchFamily="34" charset="-122"/>
                      </a:endParaRPr>
                    </a:p>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en-US" sz="900" b="1" i="0" u="none" strike="noStrike" cap="none" normalizeH="0" baseline="0" smtClean="0">
                          <a:ln>
                            <a:noFill/>
                          </a:ln>
                          <a:solidFill>
                            <a:schemeClr val="tx1"/>
                          </a:solidFill>
                          <a:effectLst/>
                          <a:latin typeface="微软雅黑" pitchFamily="34" charset="-122"/>
                          <a:ea typeface="微软雅黑" pitchFamily="34" charset="-122"/>
                        </a:rPr>
                        <a:t>（街道办事处）</a:t>
                      </a:r>
                    </a:p>
                  </a:txBody>
                  <a:tcPr anchor="ctr" horzOverflow="overflow">
                    <a:lnL w="12700" cap="flat" cmpd="sng" algn="ctr">
                      <a:solidFill>
                        <a:srgbClr val="843C0C"/>
                      </a:solidFill>
                      <a:prstDash val="solid"/>
                      <a:round/>
                      <a:headEnd type="none" w="med" len="med"/>
                      <a:tailEnd type="none" w="med" len="med"/>
                    </a:lnL>
                    <a:lnR w="12700" cap="flat" cmpd="sng" algn="ctr">
                      <a:solidFill>
                        <a:srgbClr val="843C0C"/>
                      </a:solidFill>
                      <a:prstDash val="solid"/>
                      <a:round/>
                      <a:headEnd type="none" w="med" len="med"/>
                      <a:tailEnd type="none" w="med" len="med"/>
                    </a:lnR>
                    <a:lnT w="12700" cap="flat" cmpd="sng" algn="ctr">
                      <a:solidFill>
                        <a:srgbClr val="843C0C"/>
                      </a:solidFill>
                      <a:prstDash val="solid"/>
                      <a:round/>
                      <a:headEnd type="none" w="med" len="med"/>
                      <a:tailEnd type="none" w="med" len="med"/>
                    </a:lnT>
                    <a:lnB w="12700" cap="flat" cmpd="sng" algn="ctr">
                      <a:solidFill>
                        <a:srgbClr val="843C0C"/>
                      </a:solidFill>
                      <a:prstDash val="solid"/>
                      <a:round/>
                      <a:headEnd type="none" w="med" len="med"/>
                      <a:tailEnd type="none" w="med" len="med"/>
                    </a:lnB>
                    <a:lnTlToBr>
                      <a:noFill/>
                    </a:lnTlToBr>
                    <a:lnBlToTr>
                      <a:noFill/>
                    </a:lnBlToTr>
                    <a:solidFill>
                      <a:srgbClr val="F8CBAD"/>
                    </a:solidFill>
                  </a:tcPr>
                </a:tc>
              </a:tr>
              <a:tr h="709613">
                <a:tc rowSpan="4">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en-US" sz="900" b="1" i="0" u="none" strike="noStrike" cap="none" normalizeH="0" baseline="0" smtClean="0">
                          <a:ln>
                            <a:noFill/>
                          </a:ln>
                          <a:solidFill>
                            <a:schemeClr val="bg1"/>
                          </a:solidFill>
                          <a:effectLst/>
                          <a:latin typeface="微软雅黑" pitchFamily="34" charset="-122"/>
                          <a:ea typeface="微软雅黑" pitchFamily="34" charset="-122"/>
                        </a:rPr>
                        <a:t>改造模式</a:t>
                      </a:r>
                    </a:p>
                  </a:txBody>
                  <a:tcPr anchor="ctr" horzOverflow="overflow">
                    <a:lnL w="12700" cap="flat" cmpd="sng" algn="ctr">
                      <a:solidFill>
                        <a:srgbClr val="843C0C"/>
                      </a:solidFill>
                      <a:prstDash val="solid"/>
                      <a:round/>
                      <a:headEnd type="none" w="med" len="med"/>
                      <a:tailEnd type="none" w="med" len="med"/>
                    </a:lnL>
                    <a:lnR w="12700" cap="flat" cmpd="sng" algn="ctr">
                      <a:solidFill>
                        <a:srgbClr val="843C0C"/>
                      </a:solidFill>
                      <a:prstDash val="solid"/>
                      <a:round/>
                      <a:headEnd type="none" w="med" len="med"/>
                      <a:tailEnd type="none" w="med" len="med"/>
                    </a:lnR>
                    <a:lnT w="12700" cap="flat" cmpd="sng" algn="ctr">
                      <a:solidFill>
                        <a:srgbClr val="843C0C"/>
                      </a:solidFill>
                      <a:prstDash val="solid"/>
                      <a:round/>
                      <a:headEnd type="none" w="med" len="med"/>
                      <a:tailEnd type="none" w="med" len="med"/>
                    </a:lnT>
                    <a:lnB w="12700" cap="flat" cmpd="sng" algn="ctr">
                      <a:solidFill>
                        <a:srgbClr val="843C0C"/>
                      </a:solidFill>
                      <a:prstDash val="solid"/>
                      <a:round/>
                      <a:headEnd type="none" w="med" len="med"/>
                      <a:tailEnd type="none" w="med" len="med"/>
                    </a:lnB>
                    <a:lnTlToBr>
                      <a:noFill/>
                    </a:lnTlToBr>
                    <a:lnBlToTr>
                      <a:noFill/>
                    </a:lnBlToTr>
                    <a:solidFill>
                      <a:srgbClr val="F4B183"/>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en-US" sz="900" b="0" i="0" u="none" strike="noStrike" cap="none" normalizeH="0" baseline="0" smtClean="0">
                          <a:ln>
                            <a:noFill/>
                          </a:ln>
                          <a:solidFill>
                            <a:schemeClr val="tx1"/>
                          </a:solidFill>
                          <a:effectLst/>
                          <a:latin typeface="微软雅黑" pitchFamily="34" charset="-122"/>
                          <a:ea typeface="微软雅黑" pitchFamily="34" charset="-122"/>
                        </a:rPr>
                        <a:t>拆除重建类</a:t>
                      </a:r>
                      <a:endParaRPr kumimoji="0" lang="en-US" altLang="zh-CN" sz="900" b="0" i="0" u="none" strike="noStrike" cap="none" normalizeH="0" baseline="0" smtClean="0">
                        <a:ln>
                          <a:noFill/>
                        </a:ln>
                        <a:solidFill>
                          <a:schemeClr val="tx1"/>
                        </a:solidFill>
                        <a:effectLst/>
                        <a:latin typeface="微软雅黑" pitchFamily="34" charset="-122"/>
                        <a:ea typeface="微软雅黑" pitchFamily="34" charset="-122"/>
                      </a:endParaRPr>
                    </a:p>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en-US" sz="900" b="0" i="0" u="none" strike="noStrike" cap="none" normalizeH="0" baseline="0" smtClean="0">
                          <a:ln>
                            <a:noFill/>
                          </a:ln>
                          <a:solidFill>
                            <a:schemeClr val="tx1"/>
                          </a:solidFill>
                          <a:effectLst/>
                          <a:latin typeface="微软雅黑" pitchFamily="34" charset="-122"/>
                          <a:ea typeface="微软雅黑" pitchFamily="34" charset="-122"/>
                        </a:rPr>
                        <a:t>（不含工业改工业）</a:t>
                      </a:r>
                      <a:endParaRPr kumimoji="0" lang="en-US" altLang="zh-CN" sz="900" b="0" i="0" u="none" strike="noStrike" cap="none" normalizeH="0" baseline="0" smtClean="0">
                        <a:ln>
                          <a:noFill/>
                        </a:ln>
                        <a:solidFill>
                          <a:schemeClr val="tx1"/>
                        </a:solidFill>
                        <a:effectLst/>
                        <a:latin typeface="微软雅黑" pitchFamily="34" charset="-122"/>
                        <a:ea typeface="微软雅黑" pitchFamily="34" charset="-122"/>
                      </a:endParaRPr>
                    </a:p>
                  </a:txBody>
                  <a:tcPr anchor="ctr" horzOverflow="overflow">
                    <a:lnL w="12700" cap="flat" cmpd="sng" algn="ctr">
                      <a:solidFill>
                        <a:srgbClr val="843C0C"/>
                      </a:solidFill>
                      <a:prstDash val="solid"/>
                      <a:round/>
                      <a:headEnd type="none" w="med" len="med"/>
                      <a:tailEnd type="none" w="med" len="med"/>
                    </a:lnL>
                    <a:lnR w="12700" cap="flat" cmpd="sng" algn="ctr">
                      <a:solidFill>
                        <a:srgbClr val="843C0C"/>
                      </a:solidFill>
                      <a:prstDash val="solid"/>
                      <a:round/>
                      <a:headEnd type="none" w="med" len="med"/>
                      <a:tailEnd type="none" w="med" len="med"/>
                    </a:lnR>
                    <a:lnT w="12700" cap="flat" cmpd="sng" algn="ctr">
                      <a:solidFill>
                        <a:srgbClr val="843C0C"/>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CBAD"/>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en-US" sz="900" b="0" i="0" u="none" strike="noStrike" cap="none" normalizeH="0" baseline="0" smtClean="0">
                          <a:ln>
                            <a:noFill/>
                          </a:ln>
                          <a:solidFill>
                            <a:schemeClr val="tx1"/>
                          </a:solidFill>
                          <a:effectLst/>
                          <a:latin typeface="微软雅黑" pitchFamily="34" charset="-122"/>
                          <a:ea typeface="微软雅黑" pitchFamily="34" charset="-122"/>
                        </a:rPr>
                        <a:t>拆除重建类</a:t>
                      </a:r>
                      <a:endParaRPr kumimoji="0" lang="en-US" altLang="zh-CN" sz="900" b="0" i="0" u="none" strike="noStrike" cap="none" normalizeH="0" baseline="0" smtClean="0">
                        <a:ln>
                          <a:noFill/>
                        </a:ln>
                        <a:solidFill>
                          <a:schemeClr val="tx1"/>
                        </a:solidFill>
                        <a:effectLst/>
                        <a:latin typeface="微软雅黑" pitchFamily="34" charset="-122"/>
                        <a:ea typeface="微软雅黑" pitchFamily="34" charset="-122"/>
                      </a:endParaRPr>
                    </a:p>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en-US" sz="900" b="0" i="0" u="none" strike="noStrike" cap="none" normalizeH="0" baseline="0" smtClean="0">
                          <a:ln>
                            <a:noFill/>
                          </a:ln>
                          <a:solidFill>
                            <a:schemeClr val="tx1"/>
                          </a:solidFill>
                          <a:effectLst/>
                          <a:latin typeface="微软雅黑" pitchFamily="34" charset="-122"/>
                          <a:ea typeface="微软雅黑" pitchFamily="34" charset="-122"/>
                        </a:rPr>
                        <a:t>（工业改工业）</a:t>
                      </a:r>
                    </a:p>
                  </a:txBody>
                  <a:tcPr anchor="ctr" horzOverflow="overflow">
                    <a:lnL w="12700" cap="flat" cmpd="sng" algn="ctr">
                      <a:solidFill>
                        <a:srgbClr val="843C0C"/>
                      </a:solidFill>
                      <a:prstDash val="solid"/>
                      <a:round/>
                      <a:headEnd type="none" w="med" len="med"/>
                      <a:tailEnd type="none" w="med" len="med"/>
                    </a:lnL>
                    <a:lnR w="12700" cap="flat" cmpd="sng" algn="ctr">
                      <a:solidFill>
                        <a:srgbClr val="843C0C"/>
                      </a:solidFill>
                      <a:prstDash val="solid"/>
                      <a:round/>
                      <a:headEnd type="none" w="med" len="med"/>
                      <a:tailEnd type="none" w="med" len="med"/>
                    </a:lnR>
                    <a:lnT w="12700" cap="flat" cmpd="sng" algn="ctr">
                      <a:solidFill>
                        <a:srgbClr val="843C0C"/>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CBAD"/>
                    </a:solidFill>
                  </a:tcPr>
                </a:tc>
              </a:tr>
              <a:tr h="411163">
                <a:tc vMerge="1">
                  <a:txBody>
                    <a:bodyPr/>
                    <a:lstStyle/>
                    <a:p>
                      <a:endParaRPr lang="zh-CN" altLang="en-US"/>
                    </a:p>
                  </a:txBody>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en-US" sz="900" b="0" i="0" u="none" strike="noStrike" cap="none" normalizeH="0" baseline="0" smtClean="0">
                          <a:ln>
                            <a:noFill/>
                          </a:ln>
                          <a:solidFill>
                            <a:schemeClr val="tx1"/>
                          </a:solidFill>
                          <a:effectLst/>
                          <a:latin typeface="微软雅黑" pitchFamily="34" charset="-122"/>
                          <a:ea typeface="微软雅黑" pitchFamily="34" charset="-122"/>
                        </a:rPr>
                        <a:t>功能改变类</a:t>
                      </a:r>
                    </a:p>
                  </a:txBody>
                  <a:tcPr anchor="ctr" horzOverflow="overflow">
                    <a:lnL w="12700" cap="flat" cmpd="sng" algn="ctr">
                      <a:solidFill>
                        <a:srgbClr val="843C0C"/>
                      </a:solidFill>
                      <a:prstDash val="solid"/>
                      <a:round/>
                      <a:headEnd type="none" w="med" len="med"/>
                      <a:tailEnd type="none" w="med" len="med"/>
                    </a:lnL>
                    <a:lnR w="12700" cap="flat" cmpd="sng" algn="ctr">
                      <a:solidFill>
                        <a:srgbClr val="843C0C"/>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CBAD"/>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en-US" sz="900" b="0" i="0" u="none" strike="noStrike" cap="none" normalizeH="0" baseline="0" smtClean="0">
                          <a:ln>
                            <a:noFill/>
                          </a:ln>
                          <a:solidFill>
                            <a:schemeClr val="tx1"/>
                          </a:solidFill>
                          <a:effectLst/>
                          <a:latin typeface="微软雅黑" pitchFamily="34" charset="-122"/>
                          <a:ea typeface="微软雅黑" pitchFamily="34" charset="-122"/>
                        </a:rPr>
                        <a:t>综合整治类</a:t>
                      </a:r>
                    </a:p>
                  </a:txBody>
                  <a:tcPr anchor="ctr" horzOverflow="overflow">
                    <a:lnL w="12700" cap="flat" cmpd="sng" algn="ctr">
                      <a:solidFill>
                        <a:srgbClr val="843C0C"/>
                      </a:solidFill>
                      <a:prstDash val="solid"/>
                      <a:round/>
                      <a:headEnd type="none" w="med" len="med"/>
                      <a:tailEnd type="none" w="med" len="med"/>
                    </a:lnL>
                    <a:lnR w="12700" cap="flat" cmpd="sng" algn="ctr">
                      <a:solidFill>
                        <a:srgbClr val="843C0C"/>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CBAD"/>
                    </a:solidFill>
                  </a:tcPr>
                </a:tc>
              </a:tr>
              <a:tr h="412750">
                <a:tc vMerge="1">
                  <a:txBody>
                    <a:bodyPr/>
                    <a:lstStyle/>
                    <a:p>
                      <a:endParaRPr lang="zh-CN" altLang="en-US"/>
                    </a:p>
                  </a:txBody>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en-US" sz="900" b="0" i="0" u="none" strike="noStrike" cap="none" normalizeH="0" baseline="0" smtClean="0">
                          <a:ln>
                            <a:noFill/>
                          </a:ln>
                          <a:solidFill>
                            <a:schemeClr val="tx1"/>
                          </a:solidFill>
                          <a:effectLst/>
                          <a:latin typeface="微软雅黑" pitchFamily="34" charset="-122"/>
                          <a:ea typeface="微软雅黑" pitchFamily="34" charset="-122"/>
                        </a:rPr>
                        <a:t>历史文化保护类</a:t>
                      </a:r>
                    </a:p>
                  </a:txBody>
                  <a:tcPr anchor="ctr" horzOverflow="overflow">
                    <a:lnL w="12700" cap="flat" cmpd="sng" algn="ctr">
                      <a:solidFill>
                        <a:srgbClr val="843C0C"/>
                      </a:solidFill>
                      <a:prstDash val="solid"/>
                      <a:round/>
                      <a:headEnd type="none" w="med" len="med"/>
                      <a:tailEnd type="none" w="med" len="med"/>
                    </a:lnL>
                    <a:lnR w="12700" cap="flat" cmpd="sng" algn="ctr">
                      <a:solidFill>
                        <a:srgbClr val="843C0C"/>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843C0C"/>
                      </a:solidFill>
                      <a:prstDash val="solid"/>
                      <a:round/>
                      <a:headEnd type="none" w="med" len="med"/>
                      <a:tailEnd type="none" w="med" len="med"/>
                    </a:lnB>
                    <a:lnTlToBr>
                      <a:noFill/>
                    </a:lnTlToBr>
                    <a:lnBlToTr>
                      <a:noFill/>
                    </a:lnBlToTr>
                    <a:solidFill>
                      <a:srgbClr val="F8CBAD"/>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en-US" sz="900" b="0" i="0" u="none" strike="noStrike" cap="none" normalizeH="0" baseline="0" smtClean="0">
                          <a:ln>
                            <a:noFill/>
                          </a:ln>
                          <a:solidFill>
                            <a:schemeClr val="tx1"/>
                          </a:solidFill>
                          <a:effectLst/>
                          <a:latin typeface="微软雅黑" pitchFamily="34" charset="-122"/>
                          <a:ea typeface="微软雅黑" pitchFamily="34" charset="-122"/>
                        </a:rPr>
                        <a:t>生态修复类</a:t>
                      </a:r>
                    </a:p>
                  </a:txBody>
                  <a:tcPr anchor="ctr" horzOverflow="overflow">
                    <a:lnL w="12700" cap="flat" cmpd="sng" algn="ctr">
                      <a:solidFill>
                        <a:srgbClr val="843C0C"/>
                      </a:solidFill>
                      <a:prstDash val="solid"/>
                      <a:round/>
                      <a:headEnd type="none" w="med" len="med"/>
                      <a:tailEnd type="none" w="med" len="med"/>
                    </a:lnL>
                    <a:lnR w="12700" cap="flat" cmpd="sng" algn="ctr">
                      <a:solidFill>
                        <a:srgbClr val="843C0C"/>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843C0C"/>
                      </a:solidFill>
                      <a:prstDash val="solid"/>
                      <a:round/>
                      <a:headEnd type="none" w="med" len="med"/>
                      <a:tailEnd type="none" w="med" len="med"/>
                    </a:lnB>
                    <a:lnTlToBr>
                      <a:noFill/>
                    </a:lnTlToBr>
                    <a:lnBlToTr>
                      <a:noFill/>
                    </a:lnBlToTr>
                    <a:solidFill>
                      <a:srgbClr val="F8CBAD"/>
                    </a:solidFill>
                  </a:tcPr>
                </a:tc>
              </a:tr>
              <a:tr h="327025">
                <a:tc vMerge="1">
                  <a:txBody>
                    <a:bodyPr/>
                    <a:lstStyle/>
                    <a:p>
                      <a:endParaRPr lang="zh-CN" altLang="en-US"/>
                    </a:p>
                  </a:txBody>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altLang="zh-CN" sz="900" b="0" i="0" u="none" strike="noStrike" cap="none" normalizeH="0" baseline="0" smtClean="0">
                          <a:ln>
                            <a:noFill/>
                          </a:ln>
                          <a:solidFill>
                            <a:schemeClr val="tx1"/>
                          </a:solidFill>
                          <a:effectLst/>
                          <a:latin typeface="微软雅黑" pitchFamily="34" charset="-122"/>
                          <a:ea typeface="微软雅黑" pitchFamily="34" charset="-122"/>
                        </a:rPr>
                        <a: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en-US" sz="200" b="0" i="0" u="none" strike="noStrike" cap="none" normalizeH="0" baseline="0" smtClean="0">
                        <a:ln>
                          <a:noFill/>
                        </a:ln>
                        <a:solidFill>
                          <a:schemeClr val="tx1"/>
                        </a:solidFill>
                        <a:effectLst/>
                        <a:latin typeface="微软雅黑" pitchFamily="34" charset="-122"/>
                        <a:ea typeface="微软雅黑" pitchFamily="34" charset="-122"/>
                      </a:endParaRPr>
                    </a:p>
                  </a:txBody>
                  <a:tcPr anchor="ctr" horzOverflow="overflow">
                    <a:lnL w="12700" cap="flat" cmpd="sng" algn="ctr">
                      <a:solidFill>
                        <a:srgbClr val="843C0C"/>
                      </a:solidFill>
                      <a:prstDash val="solid"/>
                      <a:round/>
                      <a:headEnd type="none" w="med" len="med"/>
                      <a:tailEnd type="none" w="med" len="med"/>
                    </a:lnL>
                    <a:lnR w="12700" cap="flat" cmpd="sng" algn="ctr">
                      <a:solidFill>
                        <a:srgbClr val="843C0C"/>
                      </a:solidFill>
                      <a:prstDash val="solid"/>
                      <a:round/>
                      <a:headEnd type="none" w="med" len="med"/>
                      <a:tailEnd type="none" w="med" len="med"/>
                    </a:lnR>
                    <a:lnT w="12700" cap="flat" cmpd="sng" algn="ctr">
                      <a:solidFill>
                        <a:srgbClr val="843C0C"/>
                      </a:solidFill>
                      <a:prstDash val="solid"/>
                      <a:round/>
                      <a:headEnd type="none" w="med" len="med"/>
                      <a:tailEnd type="none" w="med" len="med"/>
                    </a:lnT>
                    <a:lnB w="12700" cap="flat" cmpd="sng" algn="ctr">
                      <a:solidFill>
                        <a:srgbClr val="843C0C"/>
                      </a:solidFill>
                      <a:prstDash val="solid"/>
                      <a:round/>
                      <a:headEnd type="none" w="med" len="med"/>
                      <a:tailEnd type="none" w="med" len="med"/>
                    </a:lnB>
                    <a:lnTlToBr>
                      <a:noFill/>
                    </a:lnTlToBr>
                    <a:lnBlToTr>
                      <a:noFill/>
                    </a:lnBlToTr>
                    <a:solidFill>
                      <a:srgbClr val="F8CBAD"/>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en-US" sz="900" b="0" i="0" u="none" strike="noStrike" cap="none" normalizeH="0" baseline="0" smtClean="0">
                          <a:ln>
                            <a:noFill/>
                          </a:ln>
                          <a:solidFill>
                            <a:schemeClr val="tx1"/>
                          </a:solidFill>
                          <a:effectLst/>
                          <a:latin typeface="微软雅黑" pitchFamily="34" charset="-122"/>
                          <a:ea typeface="微软雅黑" pitchFamily="34" charset="-122"/>
                        </a:rPr>
                        <a:t>局部加建类</a:t>
                      </a:r>
                    </a:p>
                  </a:txBody>
                  <a:tcPr anchor="ctr" horzOverflow="overflow">
                    <a:lnL w="12700" cap="flat" cmpd="sng" algn="ctr">
                      <a:solidFill>
                        <a:srgbClr val="843C0C"/>
                      </a:solidFill>
                      <a:prstDash val="solid"/>
                      <a:round/>
                      <a:headEnd type="none" w="med" len="med"/>
                      <a:tailEnd type="none" w="med" len="med"/>
                    </a:lnL>
                    <a:lnR w="12700" cap="flat" cmpd="sng" algn="ctr">
                      <a:solidFill>
                        <a:srgbClr val="843C0C"/>
                      </a:solidFill>
                      <a:prstDash val="solid"/>
                      <a:round/>
                      <a:headEnd type="none" w="med" len="med"/>
                      <a:tailEnd type="none" w="med" len="med"/>
                    </a:lnR>
                    <a:lnT w="12700" cap="flat" cmpd="sng" algn="ctr">
                      <a:solidFill>
                        <a:srgbClr val="843C0C"/>
                      </a:solidFill>
                      <a:prstDash val="solid"/>
                      <a:round/>
                      <a:headEnd type="none" w="med" len="med"/>
                      <a:tailEnd type="none" w="med" len="med"/>
                    </a:lnT>
                    <a:lnB w="12700" cap="flat" cmpd="sng" algn="ctr">
                      <a:solidFill>
                        <a:srgbClr val="843C0C"/>
                      </a:solidFill>
                      <a:prstDash val="solid"/>
                      <a:round/>
                      <a:headEnd type="none" w="med" len="med"/>
                      <a:tailEnd type="none" w="med" len="med"/>
                    </a:lnB>
                    <a:lnTlToBr>
                      <a:noFill/>
                    </a:lnTlToBr>
                    <a:lnBlToTr>
                      <a:noFill/>
                    </a:lnBlToTr>
                    <a:solidFill>
                      <a:srgbClr val="F8CBAD"/>
                    </a:solidFill>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5270</TotalTime>
  <Words>4254</Words>
  <Application>Microsoft Office PowerPoint</Application>
  <PresentationFormat>自定义</PresentationFormat>
  <Paragraphs>300</Paragraphs>
  <Slides>17</Slides>
  <Notes>5</Notes>
  <HiddenSlides>0</HiddenSlides>
  <MMClips>0</MMClips>
  <ScaleCrop>false</ScaleCrop>
  <HeadingPairs>
    <vt:vector size="6" baseType="variant">
      <vt:variant>
        <vt:lpstr>已用的字体</vt:lpstr>
      </vt:variant>
      <vt:variant>
        <vt:i4>7</vt:i4>
      </vt:variant>
      <vt:variant>
        <vt:lpstr>演示文稿设计模板</vt:lpstr>
      </vt:variant>
      <vt:variant>
        <vt:i4>1</vt:i4>
      </vt:variant>
      <vt:variant>
        <vt:lpstr>幻灯片标题</vt:lpstr>
      </vt:variant>
      <vt:variant>
        <vt:i4>17</vt:i4>
      </vt:variant>
    </vt:vector>
  </HeadingPairs>
  <TitlesOfParts>
    <vt:vector size="25" baseType="lpstr">
      <vt:lpstr>Arial</vt:lpstr>
      <vt:lpstr>宋体</vt:lpstr>
      <vt:lpstr>Calibri Light</vt:lpstr>
      <vt:lpstr>Calibri</vt:lpstr>
      <vt:lpstr>微软雅黑</vt:lpstr>
      <vt:lpstr>仿宋_GB2312</vt:lpstr>
      <vt:lpstr>Wingdings</vt: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ht</dc:creator>
  <cp:lastModifiedBy>佛山市顺德区政府用户</cp:lastModifiedBy>
  <cp:revision>385</cp:revision>
  <cp:lastPrinted>2016-06-07T02:44:36Z</cp:lastPrinted>
  <dcterms:created xsi:type="dcterms:W3CDTF">2016-01-29T03:43:24Z</dcterms:created>
  <dcterms:modified xsi:type="dcterms:W3CDTF">2016-08-29T03:55:04Z</dcterms:modified>
</cp:coreProperties>
</file>